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71"/>
  </p:notesMasterIdLst>
  <p:sldIdLst>
    <p:sldId id="384" r:id="rId2"/>
    <p:sldId id="564" r:id="rId3"/>
    <p:sldId id="511" r:id="rId4"/>
    <p:sldId id="562" r:id="rId5"/>
    <p:sldId id="563" r:id="rId6"/>
    <p:sldId id="462" r:id="rId7"/>
    <p:sldId id="518" r:id="rId8"/>
    <p:sldId id="520" r:id="rId9"/>
    <p:sldId id="519" r:id="rId10"/>
    <p:sldId id="557" r:id="rId11"/>
    <p:sldId id="558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565" r:id="rId23"/>
    <p:sldId id="498" r:id="rId24"/>
    <p:sldId id="499" r:id="rId25"/>
    <p:sldId id="566" r:id="rId26"/>
    <p:sldId id="567" r:id="rId27"/>
    <p:sldId id="569" r:id="rId28"/>
    <p:sldId id="568" r:id="rId29"/>
    <p:sldId id="570" r:id="rId30"/>
    <p:sldId id="500" r:id="rId31"/>
    <p:sldId id="501" r:id="rId32"/>
    <p:sldId id="502" r:id="rId33"/>
    <p:sldId id="503" r:id="rId34"/>
    <p:sldId id="504" r:id="rId35"/>
    <p:sldId id="521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555" r:id="rId66"/>
    <p:sldId id="556" r:id="rId67"/>
    <p:sldId id="571" r:id="rId68"/>
    <p:sldId id="572" r:id="rId69"/>
    <p:sldId id="573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4685" autoAdjust="0"/>
  </p:normalViewPr>
  <p:slideViewPr>
    <p:cSldViewPr snapToGrid="0"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196965" y="6365557"/>
            <a:ext cx="26102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chemeClr val="bg1"/>
                </a:solidFill>
                <a:latin typeface="Tw Cen MT" charset="0"/>
              </a:rPr>
              <a:t>January 22, 2019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>
                <a:latin typeface="Tw Cen MT" charset="0"/>
                <a:ea typeface="ＭＳ Ｐゴシック" charset="0"/>
                <a:cs typeface="ＭＳ Ｐゴシック" charset="0"/>
              </a:rPr>
              <a:t>Lecture 4: </a:t>
            </a: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Interpolation</a:t>
            </a:r>
            <a:endParaRPr lang="en-US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93920" cy="4525963"/>
          </a:xfrm>
        </p:spPr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triangle_ids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from my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10" y="846138"/>
            <a:ext cx="2133600" cy="328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" y="274638"/>
            <a:ext cx="8064500" cy="5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5041620"/>
            <a:ext cx="5943600" cy="1816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474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get my output?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40" y="4187342"/>
            <a:ext cx="7035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0734"/>
            <a:ext cx="8418343" cy="844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585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815" y="1429023"/>
            <a:ext cx="7567126" cy="488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7819" y="6283653"/>
            <a:ext cx="580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field (2D): temperature over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27298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29636"/>
            <a:ext cx="722212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much data is needed to make this picture?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815" y="1429023"/>
            <a:ext cx="7567126" cy="488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7819" y="6283653"/>
            <a:ext cx="580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field (2D): temperature over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18965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5440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Interpolation for Scalar Field F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965" y="5252236"/>
            <a:ext cx="6230487" cy="2645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33994" y="2037393"/>
            <a:ext cx="13229" cy="3214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5571" y="5159625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700367" y="3691118"/>
            <a:ext cx="6339" cy="1581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1945" y="5192957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7183" y="3056601"/>
            <a:ext cx="8453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F(B)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1046" y="1449437"/>
            <a:ext cx="859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98659" y="5140036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0788" y="2494592"/>
            <a:ext cx="835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F(X)</a:t>
            </a:r>
          </a:p>
        </p:txBody>
      </p:sp>
      <p:cxnSp>
        <p:nvCxnSpPr>
          <p:cNvPr id="19" name="Straight Connector 18"/>
          <p:cNvCxnSpPr>
            <a:stCxn id="15" idx="2"/>
            <a:endCxn id="14" idx="2"/>
          </p:cNvCxnSpPr>
          <p:nvPr/>
        </p:nvCxnSpPr>
        <p:spPr>
          <a:xfrm>
            <a:off x="2500811" y="2034213"/>
            <a:ext cx="4219024" cy="1607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214 L 0.00156 -0.15451 L -0.00139 0.16608 L 0.00156 -0.15243 C -0.00018 0.17025 0 0.27704 0 0.16794 L 0 -0.15636 L 0 0.20268 L 0.00156 -0.01552 " pathEditMode="relative" ptsTypes="AAAAfAAAA">
                                      <p:cBhvr>
                                        <p:cTn id="16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800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Interpolation (LERP) for Scalar Field 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92989"/>
            <a:ext cx="7422187" cy="19426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equation to interpolate:</a:t>
            </a:r>
          </a:p>
          <a:p>
            <a:pPr lvl="1"/>
            <a:r>
              <a:rPr lang="en-US" dirty="0"/>
              <a:t>F(X) = F(A) + t*(F(B)-F(A))</a:t>
            </a:r>
          </a:p>
          <a:p>
            <a:r>
              <a:rPr lang="en-US" dirty="0"/>
              <a:t>t is proportion of X between A and B</a:t>
            </a:r>
          </a:p>
          <a:p>
            <a:pPr lvl="1"/>
            <a:r>
              <a:rPr lang="en-US" dirty="0"/>
              <a:t>t = (X-A)/(B-A)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462231" y="5803338"/>
            <a:ext cx="6230487" cy="2645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 flipH="1" flipV="1">
            <a:off x="1347864" y="4643877"/>
            <a:ext cx="2318860" cy="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08837" y="5710727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6405767" y="5455576"/>
            <a:ext cx="726991" cy="8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75211" y="5744059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0449" y="4519525"/>
            <a:ext cx="8453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1925" y="5691138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6164" y="3819114"/>
            <a:ext cx="835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F(X)</a:t>
            </a:r>
          </a:p>
        </p:txBody>
      </p:sp>
      <p:cxnSp>
        <p:nvCxnSpPr>
          <p:cNvPr id="12" name="Straight Connector 11"/>
          <p:cNvCxnSpPr>
            <a:endCxn id="9" idx="2"/>
          </p:cNvCxnSpPr>
          <p:nvPr/>
        </p:nvCxnSpPr>
        <p:spPr>
          <a:xfrm>
            <a:off x="2482902" y="3460056"/>
            <a:ext cx="4310199" cy="1644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04717" y="3444047"/>
            <a:ext cx="859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F(A)</a:t>
            </a:r>
          </a:p>
        </p:txBody>
      </p:sp>
    </p:spTree>
    <p:extLst>
      <p:ext uri="{BB962C8B-B14F-4D97-AF65-F5344CB8AC3E}">
        <p14:creationId xmlns:p14="http://schemas.microsoft.com/office/powerpoint/2010/main" val="3832502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9735" y="3847894"/>
            <a:ext cx="8153400" cy="2370114"/>
          </a:xfrm>
        </p:spPr>
        <p:txBody>
          <a:bodyPr/>
          <a:lstStyle/>
          <a:p>
            <a:r>
              <a:rPr lang="en-US" dirty="0"/>
              <a:t>General equation to interpolate:</a:t>
            </a:r>
          </a:p>
          <a:p>
            <a:pPr lvl="1"/>
            <a:r>
              <a:rPr lang="en-US" dirty="0"/>
              <a:t>F(X) = F(A) + t*(F(B)-F(A))</a:t>
            </a:r>
          </a:p>
          <a:p>
            <a:r>
              <a:rPr lang="en-US" dirty="0"/>
              <a:t>t is proportion of X between A and B</a:t>
            </a:r>
          </a:p>
          <a:p>
            <a:pPr lvl="1"/>
            <a:r>
              <a:rPr lang="en-US" dirty="0"/>
              <a:t>t = (X-A)/(B-A)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9222" y="1354333"/>
            <a:ext cx="8153400" cy="2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F(3) = 5, F(6) = 11</a:t>
            </a:r>
          </a:p>
          <a:p>
            <a:r>
              <a:rPr lang="en-US" dirty="0"/>
              <a:t>What is F(4)?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248" y="1888449"/>
            <a:ext cx="48971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= 5 + (4-3)/(6-3)*(11-5) = 7</a:t>
            </a:r>
          </a:p>
        </p:txBody>
      </p:sp>
    </p:spTree>
    <p:extLst>
      <p:ext uri="{BB962C8B-B14F-4D97-AF65-F5344CB8AC3E}">
        <p14:creationId xmlns:p14="http://schemas.microsoft.com/office/powerpoint/2010/main" val="1698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Consider a single scalar field defined on a triangle.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</p:spTree>
    <p:extLst>
      <p:ext uri="{BB962C8B-B14F-4D97-AF65-F5344CB8AC3E}">
        <p14:creationId xmlns:p14="http://schemas.microsoft.com/office/powerpoint/2010/main" val="181647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Consider a single scalar field defined on a triangle.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</p:spTree>
    <p:extLst>
      <p:ext uri="{BB962C8B-B14F-4D97-AF65-F5344CB8AC3E}">
        <p14:creationId xmlns:p14="http://schemas.microsoft.com/office/powerpoint/2010/main" val="327760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F(V4)?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28070" y="4274689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</p:spTree>
    <p:extLst>
      <p:ext uri="{BB962C8B-B14F-4D97-AF65-F5344CB8AC3E}">
        <p14:creationId xmlns:p14="http://schemas.microsoft.com/office/powerpoint/2010/main" val="384717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0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F(V4)?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</p:spTree>
    <p:extLst>
      <p:ext uri="{BB962C8B-B14F-4D97-AF65-F5344CB8AC3E}">
        <p14:creationId xmlns:p14="http://schemas.microsoft.com/office/powerpoint/2010/main" val="206649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Steps to follow:</a:t>
            </a:r>
          </a:p>
          <a:p>
            <a:pPr lvl="1"/>
            <a:r>
              <a:rPr lang="en-US" dirty="0"/>
              <a:t>Calculate V5, the left intercept for Y=0.25</a:t>
            </a:r>
          </a:p>
          <a:p>
            <a:pPr lvl="1"/>
            <a:r>
              <a:rPr lang="en-US" dirty="0"/>
              <a:t>Calculate V6, the right intercept for Y=0.25</a:t>
            </a:r>
          </a:p>
          <a:p>
            <a:pPr lvl="1"/>
            <a:r>
              <a:rPr lang="en-US" dirty="0"/>
              <a:t>Calculate V4, which is between V5 and V6</a:t>
            </a:r>
          </a:p>
        </p:txBody>
      </p:sp>
    </p:spTree>
    <p:extLst>
      <p:ext uri="{BB962C8B-B14F-4D97-AF65-F5344CB8AC3E}">
        <p14:creationId xmlns:p14="http://schemas.microsoft.com/office/powerpoint/2010/main" val="450309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(Here’s the slides I screwed up on last week)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98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X-location of V5?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74124" y="3206853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A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F(0) = 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B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F(1) = 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>
                <a:solidFill>
                  <a:schemeClr val="tx1"/>
                </a:solidFill>
              </a:rPr>
              <a:t>F(v) = A + ((v-v1)/(v2-v1))*(B-A):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F(v) = 0.25, find v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0.25 = 0 + ((v-0)/(1-0)*(1-0)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     v = 0.25</a:t>
            </a:r>
          </a:p>
        </p:txBody>
      </p:sp>
    </p:spTree>
    <p:extLst>
      <p:ext uri="{BB962C8B-B14F-4D97-AF65-F5344CB8AC3E}">
        <p14:creationId xmlns:p14="http://schemas.microsoft.com/office/powerpoint/2010/main" val="289067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F-value of V5?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21159" y="3244481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A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F(0) = 10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B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F(1) = 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>
                <a:solidFill>
                  <a:schemeClr val="tx1"/>
                </a:solidFill>
              </a:rPr>
              <a:t>F(v) = A + ((v-v1)/(v2-v1))*(B-A):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v = 0.25, find F(v)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F(v) = 10 + ((0.25-0)/(1-0))*(2-10)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= 10 + 0.25*-8 = 10 -2 = 8</a:t>
            </a:r>
          </a:p>
        </p:txBody>
      </p:sp>
    </p:spTree>
    <p:extLst>
      <p:ext uri="{BB962C8B-B14F-4D97-AF65-F5344CB8AC3E}">
        <p14:creationId xmlns:p14="http://schemas.microsoft.com/office/powerpoint/2010/main" val="390491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I screw 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logic in the slide?</a:t>
            </a:r>
          </a:p>
          <a:p>
            <a:r>
              <a:rPr lang="en-US" dirty="0">
                <a:sym typeface="Wingdings"/>
              </a:rPr>
              <a:t> interpolate to X</a:t>
            </a:r>
          </a:p>
          <a:p>
            <a:r>
              <a:rPr lang="en-US" dirty="0">
                <a:sym typeface="Wingdings"/>
              </a:rPr>
              <a:t> once you know X, use that to find V</a:t>
            </a:r>
          </a:p>
          <a:p>
            <a:r>
              <a:rPr lang="en-US" dirty="0">
                <a:sym typeface="Wingdings"/>
              </a:rPr>
              <a:t>Why did this screw me up?</a:t>
            </a:r>
          </a:p>
          <a:p>
            <a:r>
              <a:rPr lang="en-US" dirty="0">
                <a:sym typeface="Wingdings"/>
              </a:rPr>
              <a:t> you can interpolate to V directly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The previous slide is particularly confusing because it is along the line Y=X.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2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riangle 3"/>
          <p:cNvSpPr/>
          <p:nvPr/>
        </p:nvSpPr>
        <p:spPr>
          <a:xfrm>
            <a:off x="1431234" y="1524001"/>
            <a:ext cx="1444487" cy="438647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391" y="580445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0), Field value =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45" y="13393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5), Field value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1234" y="4625010"/>
            <a:ext cx="22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1582" y="2793906"/>
            <a:ext cx="347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y-value == 1, then two questions:</a:t>
            </a:r>
          </a:p>
          <a:p>
            <a:r>
              <a:rPr lang="en-US" dirty="0"/>
              <a:t>What is X value?</a:t>
            </a:r>
          </a:p>
          <a:p>
            <a:r>
              <a:rPr lang="en-US" dirty="0"/>
              <a:t>What is field value?</a:t>
            </a:r>
          </a:p>
        </p:txBody>
      </p:sp>
    </p:spTree>
    <p:extLst>
      <p:ext uri="{BB962C8B-B14F-4D97-AF65-F5344CB8AC3E}">
        <p14:creationId xmlns:p14="http://schemas.microsoft.com/office/powerpoint/2010/main" val="8269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riangle 3"/>
          <p:cNvSpPr/>
          <p:nvPr/>
        </p:nvSpPr>
        <p:spPr>
          <a:xfrm>
            <a:off x="1431234" y="1524001"/>
            <a:ext cx="1444487" cy="438647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391" y="580445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0), Field value =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45" y="13393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5), Field value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1234" y="4625010"/>
            <a:ext cx="22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1582" y="2793906"/>
            <a:ext cx="347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y-value == 1, then two questions:</a:t>
            </a:r>
          </a:p>
          <a:p>
            <a:r>
              <a:rPr lang="en-US" dirty="0"/>
              <a:t>What is X value?</a:t>
            </a:r>
          </a:p>
          <a:p>
            <a:r>
              <a:rPr lang="en-US" dirty="0"/>
              <a:t>What is field value?</a:t>
            </a:r>
          </a:p>
        </p:txBody>
      </p:sp>
    </p:spTree>
    <p:extLst>
      <p:ext uri="{BB962C8B-B14F-4D97-AF65-F5344CB8AC3E}">
        <p14:creationId xmlns:p14="http://schemas.microsoft.com/office/powerpoint/2010/main" val="36900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riangle 3"/>
          <p:cNvSpPr/>
          <p:nvPr/>
        </p:nvSpPr>
        <p:spPr>
          <a:xfrm>
            <a:off x="1431234" y="1524001"/>
            <a:ext cx="1444487" cy="438647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391" y="580445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0), Field value =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45" y="13393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5), Field value =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1582" y="2793906"/>
            <a:ext cx="4331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y-value == 1, then two questions:</a:t>
            </a:r>
          </a:p>
          <a:p>
            <a:r>
              <a:rPr lang="en-US" dirty="0"/>
              <a:t>What is X value?</a:t>
            </a:r>
          </a:p>
          <a:p>
            <a:r>
              <a:rPr lang="en-US" dirty="0">
                <a:sym typeface="Wingdings"/>
              </a:rPr>
              <a:t></a:t>
            </a:r>
          </a:p>
          <a:p>
            <a:r>
              <a:rPr lang="en-US" dirty="0">
                <a:sym typeface="Wingdings"/>
              </a:rPr>
              <a:t>Option 1: solve for line (what we did before)</a:t>
            </a:r>
          </a:p>
          <a:p>
            <a:r>
              <a:rPr lang="en-US" dirty="0">
                <a:sym typeface="Wingdings"/>
              </a:rPr>
              <a:t>(could actually use LERP formula too)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31234" y="4625010"/>
            <a:ext cx="22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5451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riangle 3"/>
          <p:cNvSpPr/>
          <p:nvPr/>
        </p:nvSpPr>
        <p:spPr>
          <a:xfrm>
            <a:off x="1431234" y="1524001"/>
            <a:ext cx="1444487" cy="438647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391" y="580445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0), Field value =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45" y="13393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5), Field value =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1582" y="2793906"/>
            <a:ext cx="34819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y-value == 1, then two questions:</a:t>
            </a:r>
          </a:p>
          <a:p>
            <a:r>
              <a:rPr lang="en-US" dirty="0"/>
              <a:t>What is field value?</a:t>
            </a:r>
          </a:p>
          <a:p>
            <a:r>
              <a:rPr lang="en-US" dirty="0">
                <a:sym typeface="Wingdings"/>
              </a:rPr>
              <a:t></a:t>
            </a:r>
          </a:p>
          <a:p>
            <a:r>
              <a:rPr lang="en-US" dirty="0">
                <a:sym typeface="Wingdings"/>
              </a:rPr>
              <a:t>Use LERP formula</a:t>
            </a:r>
          </a:p>
          <a:p>
            <a:r>
              <a:rPr lang="en-US" dirty="0">
                <a:sym typeface="Wingdings"/>
              </a:rPr>
              <a:t>F(1) = F(0) + t*(F(5)-F(1))</a:t>
            </a:r>
          </a:p>
          <a:p>
            <a:r>
              <a:rPr lang="en-US" dirty="0">
                <a:sym typeface="Wingdings"/>
              </a:rPr>
              <a:t>       = 6 + 0.2 *(3-6) = 5.4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 = (1-0) / (5-0)</a:t>
            </a:r>
          </a:p>
          <a:p>
            <a:r>
              <a:rPr lang="en-US" dirty="0">
                <a:sym typeface="Wingdings"/>
              </a:rPr>
              <a:t>  = (</a:t>
            </a:r>
            <a:r>
              <a:rPr lang="en-US" dirty="0" err="1">
                <a:sym typeface="Wingdings"/>
              </a:rPr>
              <a:t>Pn_y</a:t>
            </a:r>
            <a:r>
              <a:rPr lang="en-US" dirty="0">
                <a:sym typeface="Wingdings"/>
              </a:rPr>
              <a:t> – </a:t>
            </a:r>
            <a:r>
              <a:rPr lang="en-US" dirty="0" err="1">
                <a:sym typeface="Wingdings"/>
              </a:rPr>
              <a:t>Pa_y</a:t>
            </a:r>
            <a:r>
              <a:rPr lang="en-US" dirty="0">
                <a:sym typeface="Wingdings"/>
              </a:rPr>
              <a:t>) / (</a:t>
            </a:r>
            <a:r>
              <a:rPr lang="en-US" dirty="0" err="1">
                <a:sym typeface="Wingdings"/>
              </a:rPr>
              <a:t>Pb_y</a:t>
            </a:r>
            <a:r>
              <a:rPr lang="en-US" dirty="0">
                <a:sym typeface="Wingdings"/>
              </a:rPr>
              <a:t> – </a:t>
            </a:r>
            <a:r>
              <a:rPr lang="en-US" dirty="0" err="1">
                <a:sym typeface="Wingdings"/>
              </a:rPr>
              <a:t>Pa_y</a:t>
            </a:r>
            <a:r>
              <a:rPr lang="en-US">
                <a:sym typeface="Wingdings"/>
              </a:rPr>
              <a:t>)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21507" y="4592743"/>
            <a:ext cx="22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29A3D-3C9C-4257-9D84-D38FE5D17935}"/>
              </a:ext>
            </a:extLst>
          </p:cNvPr>
          <p:cNvSpPr txBox="1"/>
          <p:nvPr/>
        </p:nvSpPr>
        <p:spPr>
          <a:xfrm>
            <a:off x="1018491" y="4732731"/>
            <a:ext cx="4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Pn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59C7-6535-4A96-90F1-D455E1D39312}"/>
              </a:ext>
            </a:extLst>
          </p:cNvPr>
          <p:cNvSpPr txBox="1"/>
          <p:nvPr/>
        </p:nvSpPr>
        <p:spPr>
          <a:xfrm>
            <a:off x="2982913" y="5713340"/>
            <a:ext cx="4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D3782-E20E-4E03-B53B-DB4E1E0F9277}"/>
              </a:ext>
            </a:extLst>
          </p:cNvPr>
          <p:cNvSpPr txBox="1"/>
          <p:nvPr/>
        </p:nvSpPr>
        <p:spPr>
          <a:xfrm>
            <a:off x="4354484" y="1417595"/>
            <a:ext cx="4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Pb</a:t>
            </a:r>
          </a:p>
        </p:txBody>
      </p:sp>
    </p:spTree>
    <p:extLst>
      <p:ext uri="{BB962C8B-B14F-4D97-AF65-F5344CB8AC3E}">
        <p14:creationId xmlns:p14="http://schemas.microsoft.com/office/powerpoint/2010/main" val="109561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Class Tuesday, 1/29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definitely be a YouTube lecture to replace that one.</a:t>
            </a:r>
          </a:p>
        </p:txBody>
      </p:sp>
    </p:spTree>
    <p:extLst>
      <p:ext uri="{BB962C8B-B14F-4D97-AF65-F5344CB8AC3E}">
        <p14:creationId xmlns:p14="http://schemas.microsoft.com/office/powerpoint/2010/main" val="174351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X-location of V6?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7110" y="3034771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A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F(1) = 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B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F(2) = 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>
                <a:solidFill>
                  <a:schemeClr val="tx1"/>
                </a:solidFill>
              </a:rPr>
              <a:t>F(v) = A + ((v-v1)/(v2-v1))*(B-A):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F(v) = 0.25, find v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0.25 = 1 + ((v-1)/(2-1)*(0-1)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 = 1 + (v-1)*(-1)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0.25 = 2 - v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     v = 1.75</a:t>
            </a:r>
          </a:p>
        </p:txBody>
      </p:sp>
    </p:spTree>
    <p:extLst>
      <p:ext uri="{BB962C8B-B14F-4D97-AF65-F5344CB8AC3E}">
        <p14:creationId xmlns:p14="http://schemas.microsoft.com/office/powerpoint/2010/main" val="835719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F-value of V6?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F(V2)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9799" y="3219437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A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F(1) = 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B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F(2) = -2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>
                <a:solidFill>
                  <a:schemeClr val="tx1"/>
                </a:solidFill>
              </a:rPr>
              <a:t>F(v) = A + ((v-v1)/(v2-v1))*(B-A):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v = 1.75, find F(v)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F(v) = 2 + ((1.75-1)/(2-1)*(-2 - +2)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= 2 + (.75)*(-4)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= 2 - 3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   = -1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72875" y="1065037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This one is really bad: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Simpler version: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 = 0.25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</a:t>
            </a:r>
            <a:r>
              <a:rPr lang="en-US" dirty="0">
                <a:solidFill>
                  <a:srgbClr val="000000"/>
                </a:solidFill>
              </a:rPr>
              <a:t>0.25-0)/(1-0)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F(v) = -2 + 0.25(2 - -2)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-2+0.25*4 = -1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0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F-value of V5?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71022" y="341643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L(V5) = (0.25, 0.25)</a:t>
            </a:r>
          </a:p>
          <a:p>
            <a:r>
              <a:rPr lang="en-US" dirty="0"/>
              <a:t>F(V5) = 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60778" y="338832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L(V6) = (1.75, 0.25)</a:t>
            </a:r>
          </a:p>
          <a:p>
            <a:r>
              <a:rPr lang="en-US" dirty="0"/>
              <a:t>F(V6) = -1</a:t>
            </a:r>
          </a:p>
        </p:txBody>
      </p:sp>
    </p:spTree>
    <p:extLst>
      <p:ext uri="{BB962C8B-B14F-4D97-AF65-F5344CB8AC3E}">
        <p14:creationId xmlns:p14="http://schemas.microsoft.com/office/powerpoint/2010/main" val="3916349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/>
              <a:t>What is the F-value of V5?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X=1.5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X=2</a:t>
            </a:r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</a:t>
            </a:r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Y=0.5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V3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71022" y="341643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L(V5) = (0.25, 0.25)</a:t>
            </a:r>
          </a:p>
          <a:p>
            <a:r>
              <a:rPr lang="en-US" dirty="0"/>
              <a:t>F(V5) = 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F(V1) =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F(V3) = -2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V4, at (0.5, 0.25)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60778" y="338832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L(V6) = (1.75, 0.25)</a:t>
            </a:r>
          </a:p>
          <a:p>
            <a:r>
              <a:rPr lang="en-US" dirty="0"/>
              <a:t>F(V6) = 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13183" y="706884"/>
            <a:ext cx="4908213" cy="272355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A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F(0.25) = 8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B  	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F(1.75) = -1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>
                <a:solidFill>
                  <a:schemeClr val="tx1"/>
                </a:solidFill>
              </a:rPr>
              <a:t>F(v) = A + ((v-v1)/(v2-v1))*(B-A):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v = 0.5, find F(v)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F(v) = 8 + ((0.5-0.25)/(1.75-0.25))*(-1-8)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= 8 + (0.25/1.5)*9 = 8-1.5 = 6.5</a:t>
            </a:r>
          </a:p>
        </p:txBody>
      </p:sp>
    </p:spTree>
    <p:extLst>
      <p:ext uri="{BB962C8B-B14F-4D97-AF65-F5344CB8AC3E}">
        <p14:creationId xmlns:p14="http://schemas.microsoft.com/office/powerpoint/2010/main" val="71488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F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5"/>
          <a:stretch/>
        </p:blipFill>
        <p:spPr>
          <a:xfrm>
            <a:off x="244150" y="1882544"/>
            <a:ext cx="6350000" cy="321722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421478" y="2197803"/>
            <a:ext cx="315233" cy="1990632"/>
          </a:xfrm>
          <a:prstGeom prst="rect">
            <a:avLst/>
          </a:prstGeom>
          <a:gradFill flip="none" rotWithShape="1">
            <a:gsLst>
              <a:gs pos="0">
                <a:srgbClr val="191919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21478" y="4404613"/>
            <a:ext cx="315233" cy="22518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8685" y="4328035"/>
            <a:ext cx="136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defined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2804" y="3981274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2804" y="2013137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4173" y="5298221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How do you think this picture was made?</a:t>
            </a:r>
          </a:p>
        </p:txBody>
      </p:sp>
    </p:spTree>
    <p:extLst>
      <p:ext uri="{BB962C8B-B14F-4D97-AF65-F5344CB8AC3E}">
        <p14:creationId xmlns:p14="http://schemas.microsoft.com/office/powerpoint/2010/main" val="3545604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2400"/>
            <a:ext cx="8229600" cy="2850198"/>
          </a:xfrm>
        </p:spPr>
        <p:txBody>
          <a:bodyPr>
            <a:normAutofit/>
          </a:bodyPr>
          <a:lstStyle/>
          <a:p>
            <a:r>
              <a:rPr lang="en-US" dirty="0"/>
              <a:t>Now We Understand Interpolation</a:t>
            </a:r>
            <a:br>
              <a:rPr lang="en-US" dirty="0"/>
            </a:br>
            <a:r>
              <a:rPr lang="en-US" dirty="0"/>
              <a:t>Let’s Use It For Two New Ideas:</a:t>
            </a:r>
            <a:br>
              <a:rPr lang="en-US" dirty="0"/>
            </a:br>
            <a:r>
              <a:rPr lang="en-US" dirty="0"/>
              <a:t>Color Interpolation </a:t>
            </a:r>
            <a:br>
              <a:rPr lang="en-US" dirty="0"/>
            </a:br>
            <a:r>
              <a:rPr lang="en-US" dirty="0"/>
              <a:t>&amp; </a:t>
            </a:r>
            <a:r>
              <a:rPr lang="en-US"/>
              <a:t>Z-buffer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7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03" y="201579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triangles that have more than one color?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75" y="1738425"/>
            <a:ext cx="4649397" cy="46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86" y="201579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color is in three channels, hence three scalar fields defined on the triangle.</a:t>
            </a:r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21" y="1378130"/>
            <a:ext cx="2737420" cy="2737420"/>
          </a:xfrm>
          <a:prstGeom prst="rect">
            <a:avLst/>
          </a:prstGeom>
        </p:spPr>
      </p:pic>
      <p:pic>
        <p:nvPicPr>
          <p:cNvPr id="5" name="Picture 4" descr="allTriang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9" y="4242480"/>
            <a:ext cx="2361520" cy="2361520"/>
          </a:xfrm>
          <a:prstGeom prst="rect">
            <a:avLst/>
          </a:prstGeom>
        </p:spPr>
      </p:pic>
      <p:pic>
        <p:nvPicPr>
          <p:cNvPr id="6" name="Picture 5" descr="allTriang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56" y="4242480"/>
            <a:ext cx="2361520" cy="2361520"/>
          </a:xfrm>
          <a:prstGeom prst="rect">
            <a:avLst/>
          </a:prstGeom>
        </p:spPr>
      </p:pic>
      <p:pic>
        <p:nvPicPr>
          <p:cNvPr id="7" name="Picture 6" descr="allTriangl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66" y="4242480"/>
            <a:ext cx="2361520" cy="2361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2917" y="6534845"/>
            <a:ext cx="148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channel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1086" y="6547616"/>
            <a:ext cx="169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channel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4222" y="6534845"/>
            <a:ext cx="151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channel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01592" y="2792290"/>
            <a:ext cx="2179609" cy="2350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02135" y="4242480"/>
            <a:ext cx="279206" cy="214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  <a:endCxn id="7" idx="0"/>
          </p:cNvCxnSpPr>
          <p:nvPr/>
        </p:nvCxnSpPr>
        <p:spPr>
          <a:xfrm>
            <a:off x="4512631" y="1378130"/>
            <a:ext cx="2585495" cy="286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2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rows of pixels triangles can possibly intersect</a:t>
            </a:r>
          </a:p>
          <a:p>
            <a:pPr lvl="1"/>
            <a:r>
              <a:rPr lang="en-US" dirty="0"/>
              <a:t>Call them </a:t>
            </a:r>
            <a:r>
              <a:rPr lang="en-US" dirty="0" err="1"/>
              <a:t>rowMin</a:t>
            </a:r>
            <a:r>
              <a:rPr lang="en-US" dirty="0"/>
              <a:t> to </a:t>
            </a:r>
            <a:r>
              <a:rPr lang="en-US" dirty="0" err="1"/>
              <a:t>rowMax</a:t>
            </a:r>
            <a:endParaRPr lang="en-US" dirty="0"/>
          </a:p>
          <a:p>
            <a:pPr lvl="2"/>
            <a:r>
              <a:rPr lang="en-US" dirty="0" err="1"/>
              <a:t>rowMin</a:t>
            </a:r>
            <a:r>
              <a:rPr lang="en-US" dirty="0"/>
              <a:t>: ceiling of smallest Y value</a:t>
            </a:r>
          </a:p>
          <a:p>
            <a:pPr lvl="2"/>
            <a:r>
              <a:rPr lang="en-US" dirty="0" err="1"/>
              <a:t>rowMax</a:t>
            </a:r>
            <a:r>
              <a:rPr lang="en-US" dirty="0"/>
              <a:t>: floor of biggest Y value</a:t>
            </a:r>
          </a:p>
          <a:p>
            <a:r>
              <a:rPr lang="en-US" dirty="0"/>
              <a:t>For r in [</a:t>
            </a:r>
            <a:r>
              <a:rPr lang="en-US" dirty="0" err="1"/>
              <a:t>rowMin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rowMax</a:t>
            </a:r>
            <a:r>
              <a:rPr lang="en-US" dirty="0">
                <a:sym typeface="Wingdings"/>
              </a:rPr>
              <a:t>] ; do</a:t>
            </a:r>
          </a:p>
          <a:p>
            <a:pPr lvl="1"/>
            <a:r>
              <a:rPr lang="en-US" dirty="0"/>
              <a:t>Find end points of r intersected with triangle</a:t>
            </a:r>
          </a:p>
          <a:p>
            <a:pPr lvl="2"/>
            <a:r>
              <a:rPr lang="en-US" dirty="0"/>
              <a:t>Call them </a:t>
            </a:r>
            <a:r>
              <a:rPr lang="en-US" dirty="0" err="1"/>
              <a:t>leftEnd</a:t>
            </a:r>
            <a:r>
              <a:rPr lang="en-US" dirty="0"/>
              <a:t> and </a:t>
            </a:r>
            <a:r>
              <a:rPr lang="en-US" dirty="0" err="1"/>
              <a:t>rightEnd</a:t>
            </a:r>
            <a:endParaRPr lang="en-US" dirty="0"/>
          </a:p>
          <a:p>
            <a:pPr lvl="1"/>
            <a:r>
              <a:rPr lang="en-US" dirty="0"/>
              <a:t>For c in [ceiling(</a:t>
            </a:r>
            <a:r>
              <a:rPr lang="en-US" dirty="0" err="1"/>
              <a:t>leftEnd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floor(</a:t>
            </a:r>
            <a:r>
              <a:rPr lang="en-US" dirty="0" err="1">
                <a:sym typeface="Wingdings"/>
              </a:rPr>
              <a:t>rightEnd</a:t>
            </a:r>
            <a:r>
              <a:rPr lang="en-US" dirty="0">
                <a:sym typeface="Wingdings"/>
              </a:rPr>
              <a:t>) ] ; do</a:t>
            </a:r>
          </a:p>
          <a:p>
            <a:pPr lvl="2"/>
            <a:r>
              <a:rPr lang="en-US" dirty="0" err="1">
                <a:sym typeface="Wingdings"/>
              </a:rPr>
              <a:t>ImageColor</a:t>
            </a:r>
            <a:r>
              <a:rPr lang="en-US" dirty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3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Weeks 3-10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Monday: 1-2 (Roscoe)</a:t>
            </a:r>
          </a:p>
          <a:p>
            <a:r>
              <a:rPr lang="en-US" dirty="0"/>
              <a:t>Tuesday: 1-2 (Roscoe)</a:t>
            </a:r>
          </a:p>
          <a:p>
            <a:r>
              <a:rPr lang="en-US" dirty="0"/>
              <a:t>Wednesday: 1-3 (Roscoe)</a:t>
            </a:r>
          </a:p>
          <a:p>
            <a:r>
              <a:rPr lang="en-US" dirty="0"/>
              <a:t>Thursday: 1130-1230 (Hank)</a:t>
            </a:r>
          </a:p>
          <a:p>
            <a:r>
              <a:rPr lang="en-US" dirty="0"/>
              <a:t>Friday: 1130-1230 (Hank)</a:t>
            </a:r>
          </a:p>
          <a:p>
            <a:pPr lvl="1"/>
            <a:r>
              <a:rPr lang="en-US" dirty="0"/>
              <a:t>BUT: have a previously scheduled obligation this week</a:t>
            </a:r>
          </a:p>
          <a:p>
            <a:pPr lvl="1"/>
            <a:r>
              <a:rPr lang="en-US" dirty="0"/>
              <a:t>So: Thurs 1230-130 or Fri 9am-10am?</a:t>
            </a:r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60090" cy="990600"/>
          </a:xfrm>
        </p:spPr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 w/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11045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Determine rows of pixels triangles can possibly intersect</a:t>
            </a:r>
          </a:p>
          <a:p>
            <a:pPr lvl="1"/>
            <a:r>
              <a:rPr lang="en-US" sz="2400" dirty="0"/>
              <a:t>Call them </a:t>
            </a:r>
            <a:r>
              <a:rPr lang="en-US" sz="2400" dirty="0" err="1"/>
              <a:t>rowMin</a:t>
            </a:r>
            <a:r>
              <a:rPr lang="en-US" sz="2400" dirty="0"/>
              <a:t> to </a:t>
            </a:r>
            <a:r>
              <a:rPr lang="en-US" sz="2400" dirty="0" err="1"/>
              <a:t>rowMax</a:t>
            </a:r>
            <a:endParaRPr lang="en-US" sz="2400" dirty="0"/>
          </a:p>
          <a:p>
            <a:pPr lvl="2"/>
            <a:r>
              <a:rPr lang="en-US" sz="2000" dirty="0" err="1"/>
              <a:t>rowMin</a:t>
            </a:r>
            <a:r>
              <a:rPr lang="en-US" sz="2000" dirty="0"/>
              <a:t>: ceiling of smallest Y value</a:t>
            </a:r>
          </a:p>
          <a:p>
            <a:pPr lvl="2"/>
            <a:r>
              <a:rPr lang="en-US" sz="2000" dirty="0" err="1"/>
              <a:t>rowMax</a:t>
            </a:r>
            <a:r>
              <a:rPr lang="en-US" sz="2000" dirty="0"/>
              <a:t>: floor of biggest Y value</a:t>
            </a:r>
          </a:p>
          <a:p>
            <a:r>
              <a:rPr lang="en-US" sz="2800" dirty="0"/>
              <a:t>For r in [</a:t>
            </a:r>
            <a:r>
              <a:rPr lang="en-US" sz="2800" dirty="0" err="1"/>
              <a:t>rowMin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 err="1">
                <a:sym typeface="Wingdings"/>
              </a:rPr>
              <a:t>rowMax</a:t>
            </a:r>
            <a:r>
              <a:rPr lang="en-US" sz="2800" dirty="0">
                <a:sym typeface="Wingdings"/>
              </a:rPr>
              <a:t>] ; do</a:t>
            </a:r>
          </a:p>
          <a:p>
            <a:pPr lvl="1"/>
            <a:r>
              <a:rPr lang="en-US" sz="2400" dirty="0"/>
              <a:t>Find end points of r intersected with triangle</a:t>
            </a:r>
          </a:p>
          <a:p>
            <a:pPr lvl="2"/>
            <a:r>
              <a:rPr lang="en-US" sz="2000" dirty="0"/>
              <a:t>Call them </a:t>
            </a:r>
            <a:r>
              <a:rPr lang="en-US" sz="2000" dirty="0" err="1"/>
              <a:t>leftEnd</a:t>
            </a:r>
            <a:r>
              <a:rPr lang="en-US" sz="2000" dirty="0"/>
              <a:t> and </a:t>
            </a:r>
            <a:r>
              <a:rPr lang="en-US" sz="2000" dirty="0" err="1"/>
              <a:t>rightEnd</a:t>
            </a:r>
            <a:endParaRPr lang="en-US" sz="20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Calculate Color(</a:t>
            </a:r>
            <a:r>
              <a:rPr lang="en-US" sz="2400" dirty="0" err="1">
                <a:solidFill>
                  <a:srgbClr val="FF0000"/>
                </a:solidFill>
              </a:rPr>
              <a:t>leftEnd</a:t>
            </a:r>
            <a:r>
              <a:rPr lang="en-US" sz="2400" dirty="0">
                <a:solidFill>
                  <a:srgbClr val="FF0000"/>
                </a:solidFill>
              </a:rPr>
              <a:t>) and Color(</a:t>
            </a:r>
            <a:r>
              <a:rPr lang="en-US" sz="2400" dirty="0" err="1">
                <a:solidFill>
                  <a:srgbClr val="FF0000"/>
                </a:solidFill>
              </a:rPr>
              <a:t>rightEnd</a:t>
            </a:r>
            <a:r>
              <a:rPr lang="en-US" sz="2400" dirty="0">
                <a:solidFill>
                  <a:srgbClr val="FF0000"/>
                </a:solidFill>
              </a:rPr>
              <a:t>) using interpolation from triangle vertices</a:t>
            </a:r>
          </a:p>
          <a:p>
            <a:pPr lvl="1"/>
            <a:r>
              <a:rPr lang="en-US" sz="2400" dirty="0"/>
              <a:t>For c in [ceiling(</a:t>
            </a:r>
            <a:r>
              <a:rPr lang="en-US" sz="2400" dirty="0" err="1"/>
              <a:t>leftEnd</a:t>
            </a:r>
            <a:r>
              <a:rPr lang="en-US" sz="2400" dirty="0"/>
              <a:t>) </a:t>
            </a:r>
            <a:r>
              <a:rPr lang="en-US" sz="2400" dirty="0">
                <a:sym typeface="Wingdings"/>
              </a:rPr>
              <a:t> floor(</a:t>
            </a:r>
            <a:r>
              <a:rPr lang="en-US" sz="2400" dirty="0" err="1">
                <a:sym typeface="Wingdings"/>
              </a:rPr>
              <a:t>rightEnd</a:t>
            </a:r>
            <a:r>
              <a:rPr lang="en-US" sz="2400" dirty="0">
                <a:sym typeface="Wingdings"/>
              </a:rPr>
              <a:t>) ] ; do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/>
              </a:rPr>
              <a:t>Calculate Color(r, c) using Color(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and Color(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 err="1">
                <a:sym typeface="Wingdings"/>
              </a:rPr>
              <a:t>ImageColor</a:t>
            </a:r>
            <a:r>
              <a:rPr lang="en-US" sz="2000" dirty="0">
                <a:sym typeface="Wingdings"/>
              </a:rPr>
              <a:t>(r, c) 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Color(r, c)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8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238250" y="2677583"/>
            <a:ext cx="7059083" cy="2211916"/>
          </a:xfrm>
          <a:prstGeom prst="triangle">
            <a:avLst>
              <a:gd name="adj" fmla="val 5015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834" y="4995333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V(0,0)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9984" y="4967817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V(4,0)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1134" y="2305051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V(2,2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3500" y="5259917"/>
            <a:ext cx="4050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color at (2, 1)?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652" y="5285316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(1,0,0)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4886" y="2379132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(0,1,0)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4536" y="5325532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(0,0,1)</a:t>
            </a:r>
          </a:p>
        </p:txBody>
      </p:sp>
      <p:cxnSp>
        <p:nvCxnSpPr>
          <p:cNvPr id="13" name="Straight Connector 12"/>
          <p:cNvCxnSpPr>
            <a:stCxn id="4" idx="1"/>
            <a:endCxn id="4" idx="5"/>
          </p:cNvCxnSpPr>
          <p:nvPr/>
        </p:nvCxnSpPr>
        <p:spPr>
          <a:xfrm>
            <a:off x="3008315" y="3783541"/>
            <a:ext cx="35295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0317" y="3422649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V(1,1)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9550" y="3373966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V(3,1)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4552" y="375496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(0.5,0.5,0)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5952" y="3685116"/>
            <a:ext cx="181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(0,0.5,0.5)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8217" y="3373966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V(2,1)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0285" y="3801533"/>
            <a:ext cx="216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= (0.25,0.5,0.25)</a:t>
            </a:r>
          </a:p>
        </p:txBody>
      </p:sp>
    </p:spTree>
    <p:extLst>
      <p:ext uri="{BB962C8B-B14F-4D97-AF65-F5344CB8AC3E}">
        <p14:creationId xmlns:p14="http://schemas.microsoft.com/office/powerpoint/2010/main" val="8829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60090" cy="990600"/>
          </a:xfrm>
        </p:spPr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 w/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11045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Determine rows of pixels triangles can possibly intersect</a:t>
            </a:r>
          </a:p>
          <a:p>
            <a:pPr lvl="1"/>
            <a:r>
              <a:rPr lang="en-US" sz="2400" dirty="0"/>
              <a:t>Call them </a:t>
            </a:r>
            <a:r>
              <a:rPr lang="en-US" sz="2400" dirty="0" err="1"/>
              <a:t>rowMin</a:t>
            </a:r>
            <a:r>
              <a:rPr lang="en-US" sz="2400" dirty="0"/>
              <a:t> to </a:t>
            </a:r>
            <a:r>
              <a:rPr lang="en-US" sz="2400" dirty="0" err="1"/>
              <a:t>rowMax</a:t>
            </a:r>
            <a:endParaRPr lang="en-US" sz="2400" dirty="0"/>
          </a:p>
          <a:p>
            <a:pPr lvl="2"/>
            <a:r>
              <a:rPr lang="en-US" sz="2000" dirty="0" err="1"/>
              <a:t>rowMin</a:t>
            </a:r>
            <a:r>
              <a:rPr lang="en-US" sz="2000" dirty="0"/>
              <a:t>: ceiling of smallest Y value</a:t>
            </a:r>
          </a:p>
          <a:p>
            <a:pPr lvl="2"/>
            <a:r>
              <a:rPr lang="en-US" sz="2000" dirty="0" err="1"/>
              <a:t>rowMax</a:t>
            </a:r>
            <a:r>
              <a:rPr lang="en-US" sz="2000" dirty="0"/>
              <a:t>: floor of biggest Y value</a:t>
            </a:r>
          </a:p>
          <a:p>
            <a:r>
              <a:rPr lang="en-US" sz="2800" dirty="0"/>
              <a:t>For r in [</a:t>
            </a:r>
            <a:r>
              <a:rPr lang="en-US" sz="2800" dirty="0" err="1"/>
              <a:t>rowMin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 err="1">
                <a:sym typeface="Wingdings"/>
              </a:rPr>
              <a:t>rowMax</a:t>
            </a:r>
            <a:r>
              <a:rPr lang="en-US" sz="2800" dirty="0">
                <a:sym typeface="Wingdings"/>
              </a:rPr>
              <a:t>] ; do</a:t>
            </a:r>
          </a:p>
          <a:p>
            <a:pPr lvl="1"/>
            <a:r>
              <a:rPr lang="en-US" sz="2400" dirty="0"/>
              <a:t>Find end points of r intersected with triangle</a:t>
            </a:r>
          </a:p>
          <a:p>
            <a:pPr lvl="2"/>
            <a:r>
              <a:rPr lang="en-US" sz="2000" dirty="0"/>
              <a:t>Call them </a:t>
            </a:r>
            <a:r>
              <a:rPr lang="en-US" sz="2000" dirty="0" err="1"/>
              <a:t>leftEnd</a:t>
            </a:r>
            <a:r>
              <a:rPr lang="en-US" sz="2000" dirty="0"/>
              <a:t> and </a:t>
            </a:r>
            <a:r>
              <a:rPr lang="en-US" sz="2000" dirty="0" err="1"/>
              <a:t>rightEnd</a:t>
            </a:r>
            <a:endParaRPr lang="en-US" sz="20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Calculate Color(</a:t>
            </a:r>
            <a:r>
              <a:rPr lang="en-US" sz="2400" dirty="0" err="1">
                <a:solidFill>
                  <a:srgbClr val="FF0000"/>
                </a:solidFill>
              </a:rPr>
              <a:t>leftEnd</a:t>
            </a:r>
            <a:r>
              <a:rPr lang="en-US" sz="2400" dirty="0">
                <a:solidFill>
                  <a:srgbClr val="FF0000"/>
                </a:solidFill>
              </a:rPr>
              <a:t>) and Color(</a:t>
            </a:r>
            <a:r>
              <a:rPr lang="en-US" sz="2400" dirty="0" err="1">
                <a:solidFill>
                  <a:srgbClr val="FF0000"/>
                </a:solidFill>
              </a:rPr>
              <a:t>rightEnd</a:t>
            </a:r>
            <a:r>
              <a:rPr lang="en-US" sz="2400" dirty="0">
                <a:solidFill>
                  <a:srgbClr val="FF0000"/>
                </a:solidFill>
              </a:rPr>
              <a:t>) using interpolation from triangle vertices</a:t>
            </a:r>
          </a:p>
          <a:p>
            <a:pPr lvl="1"/>
            <a:r>
              <a:rPr lang="en-US" sz="2400" dirty="0"/>
              <a:t>For c in [ceiling(</a:t>
            </a:r>
            <a:r>
              <a:rPr lang="en-US" sz="2400" dirty="0" err="1"/>
              <a:t>leftEnd</a:t>
            </a:r>
            <a:r>
              <a:rPr lang="en-US" sz="2400" dirty="0"/>
              <a:t>) </a:t>
            </a:r>
            <a:r>
              <a:rPr lang="en-US" sz="2400" dirty="0">
                <a:sym typeface="Wingdings"/>
              </a:rPr>
              <a:t> floor(</a:t>
            </a:r>
            <a:r>
              <a:rPr lang="en-US" sz="2400" dirty="0" err="1">
                <a:sym typeface="Wingdings"/>
              </a:rPr>
              <a:t>rightEnd</a:t>
            </a:r>
            <a:r>
              <a:rPr lang="en-US" sz="2400" dirty="0">
                <a:sym typeface="Wingdings"/>
              </a:rPr>
              <a:t>) ] ; do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/>
              </a:rPr>
              <a:t>Calculate Color(r, c) using Color(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and Color(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 err="1">
                <a:sym typeface="Wingdings"/>
              </a:rPr>
              <a:t>ImageColor</a:t>
            </a:r>
            <a:r>
              <a:rPr lang="en-US" sz="2000" dirty="0">
                <a:sym typeface="Wingdings"/>
              </a:rPr>
              <a:t>(r, c) 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Color(r, c)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68583" y="3429000"/>
            <a:ext cx="518584" cy="465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21500" y="2402417"/>
            <a:ext cx="2074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multiple color channels here!</a:t>
            </a:r>
          </a:p>
        </p:txBody>
      </p:sp>
    </p:spTree>
    <p:extLst>
      <p:ext uri="{BB962C8B-B14F-4D97-AF65-F5344CB8AC3E}">
        <p14:creationId xmlns:p14="http://schemas.microsoft.com/office/powerpoint/2010/main" val="75315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ceiling / floor: needed to decide which pixels to deposit colors to</a:t>
            </a:r>
          </a:p>
          <a:p>
            <a:pPr lvl="1"/>
            <a:r>
              <a:rPr lang="en-US" dirty="0"/>
              <a:t>used: </a:t>
            </a:r>
            <a:r>
              <a:rPr lang="en-US" dirty="0" err="1"/>
              <a:t>rowMin</a:t>
            </a:r>
            <a:r>
              <a:rPr lang="en-US" dirty="0"/>
              <a:t> / </a:t>
            </a:r>
            <a:r>
              <a:rPr lang="en-US" dirty="0" err="1"/>
              <a:t>rowMax</a:t>
            </a:r>
            <a:r>
              <a:rPr lang="en-US" dirty="0"/>
              <a:t>, </a:t>
            </a:r>
            <a:r>
              <a:rPr lang="en-US" dirty="0" err="1"/>
              <a:t>leftEnd</a:t>
            </a:r>
            <a:r>
              <a:rPr lang="en-US" dirty="0"/>
              <a:t> / </a:t>
            </a:r>
            <a:r>
              <a:rPr lang="en-US" dirty="0" err="1"/>
              <a:t>rightEnd</a:t>
            </a:r>
            <a:endParaRPr lang="en-US" dirty="0"/>
          </a:p>
          <a:p>
            <a:pPr lvl="1"/>
            <a:r>
              <a:rPr lang="en-US" dirty="0"/>
              <a:t>not used: when doing interpolation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0525" y="4431370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Color(</a:t>
            </a:r>
            <a:r>
              <a:rPr lang="en-US" sz="3200" dirty="0" err="1">
                <a:solidFill>
                  <a:schemeClr val="tx1"/>
                </a:solidFill>
              </a:rPr>
              <a:t>leftEnd</a:t>
            </a:r>
            <a:r>
              <a:rPr lang="en-US" sz="3200" dirty="0">
                <a:solidFill>
                  <a:schemeClr val="tx1"/>
                </a:solidFill>
              </a:rPr>
              <a:t>) and Color(</a:t>
            </a:r>
            <a:r>
              <a:rPr lang="en-US" sz="3200" dirty="0" err="1">
                <a:solidFill>
                  <a:schemeClr val="tx1"/>
                </a:solidFill>
              </a:rPr>
              <a:t>rightEnd</a:t>
            </a:r>
            <a:r>
              <a:rPr lang="en-US" sz="3200" dirty="0">
                <a:solidFill>
                  <a:schemeClr val="tx1"/>
                </a:solidFill>
              </a:rPr>
              <a:t>) should be at the intersection locations … no ceiling/floor.</a:t>
            </a:r>
          </a:p>
        </p:txBody>
      </p:sp>
    </p:spTree>
    <p:extLst>
      <p:ext uri="{BB962C8B-B14F-4D97-AF65-F5344CB8AC3E}">
        <p14:creationId xmlns:p14="http://schemas.microsoft.com/office/powerpoint/2010/main" val="1015637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0919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Resolve When Triangles Overlap:</a:t>
            </a:r>
            <a:br>
              <a:rPr lang="en-US" dirty="0"/>
            </a:br>
            <a:r>
              <a:rPr lang="en-US" dirty="0"/>
              <a:t>The Z-Buffer</a:t>
            </a:r>
          </a:p>
        </p:txBody>
      </p:sp>
    </p:spTree>
    <p:extLst>
      <p:ext uri="{BB962C8B-B14F-4D97-AF65-F5344CB8AC3E}">
        <p14:creationId xmlns:p14="http://schemas.microsoft.com/office/powerpoint/2010/main" val="1624209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93" y="228600"/>
            <a:ext cx="772770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Imagine you have a cube where each face has its own color….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6093" y="2309563"/>
            <a:ext cx="4224118" cy="4157771"/>
            <a:chOff x="126093" y="2309563"/>
            <a:chExt cx="4224118" cy="4157771"/>
          </a:xfrm>
        </p:grpSpPr>
        <p:grpSp>
          <p:nvGrpSpPr>
            <p:cNvPr id="9" name="Group 8"/>
            <p:cNvGrpSpPr/>
            <p:nvPr/>
          </p:nvGrpSpPr>
          <p:grpSpPr>
            <a:xfrm>
              <a:off x="126093" y="2309563"/>
              <a:ext cx="4224118" cy="3666007"/>
              <a:chOff x="2152589" y="2332913"/>
              <a:chExt cx="1810336" cy="141416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52589" y="2693209"/>
                <a:ext cx="1170864" cy="1053864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152589" y="2332913"/>
                <a:ext cx="1765303" cy="378310"/>
              </a:xfrm>
              <a:custGeom>
                <a:avLst/>
                <a:gdLst>
                  <a:gd name="connsiteX0" fmla="*/ 0 w 1765303"/>
                  <a:gd name="connsiteY0" fmla="*/ 369303 h 378310"/>
                  <a:gd name="connsiteX1" fmla="*/ 594439 w 1765303"/>
                  <a:gd name="connsiteY1" fmla="*/ 0 h 378310"/>
                  <a:gd name="connsiteX2" fmla="*/ 1765303 w 1765303"/>
                  <a:gd name="connsiteY2" fmla="*/ 0 h 378310"/>
                  <a:gd name="connsiteX3" fmla="*/ 1125831 w 1765303"/>
                  <a:gd name="connsiteY3" fmla="*/ 378310 h 378310"/>
                  <a:gd name="connsiteX4" fmla="*/ 0 w 1765303"/>
                  <a:gd name="connsiteY4" fmla="*/ 369303 h 37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5303" h="378310">
                    <a:moveTo>
                      <a:pt x="0" y="369303"/>
                    </a:moveTo>
                    <a:lnTo>
                      <a:pt x="594439" y="0"/>
                    </a:lnTo>
                    <a:lnTo>
                      <a:pt x="1765303" y="0"/>
                    </a:lnTo>
                    <a:lnTo>
                      <a:pt x="1125831" y="378310"/>
                    </a:lnTo>
                    <a:lnTo>
                      <a:pt x="0" y="36930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314447" y="2341921"/>
                <a:ext cx="648478" cy="1396145"/>
              </a:xfrm>
              <a:custGeom>
                <a:avLst/>
                <a:gdLst>
                  <a:gd name="connsiteX0" fmla="*/ 9006 w 648478"/>
                  <a:gd name="connsiteY0" fmla="*/ 1396145 h 1396145"/>
                  <a:gd name="connsiteX1" fmla="*/ 648478 w 648478"/>
                  <a:gd name="connsiteY1" fmla="*/ 909746 h 1396145"/>
                  <a:gd name="connsiteX2" fmla="*/ 603445 w 648478"/>
                  <a:gd name="connsiteY2" fmla="*/ 0 h 1396145"/>
                  <a:gd name="connsiteX3" fmla="*/ 0 w 648478"/>
                  <a:gd name="connsiteY3" fmla="*/ 360295 h 1396145"/>
                  <a:gd name="connsiteX4" fmla="*/ 9006 w 648478"/>
                  <a:gd name="connsiteY4" fmla="*/ 1396145 h 13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78" h="1396145">
                    <a:moveTo>
                      <a:pt x="9006" y="1396145"/>
                    </a:moveTo>
                    <a:lnTo>
                      <a:pt x="648478" y="909746"/>
                    </a:lnTo>
                    <a:lnTo>
                      <a:pt x="603445" y="0"/>
                    </a:lnTo>
                    <a:lnTo>
                      <a:pt x="0" y="360295"/>
                    </a:lnTo>
                    <a:lnTo>
                      <a:pt x="9006" y="1396145"/>
                    </a:lnTo>
                    <a:close/>
                  </a:path>
                </a:pathLst>
              </a:custGeom>
              <a:solidFill>
                <a:srgbClr val="00FF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88213" y="6098002"/>
              <a:ext cx="3284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 from “front/top/right” side</a:t>
              </a: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517511" y="2795065"/>
          <a:ext cx="25650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60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93" y="228600"/>
            <a:ext cx="772770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Imagine you have a cube where each face has its own color….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093" y="2309563"/>
            <a:ext cx="4224118" cy="3666007"/>
            <a:chOff x="2152589" y="2332913"/>
            <a:chExt cx="1810336" cy="1414160"/>
          </a:xfrm>
        </p:grpSpPr>
        <p:sp>
          <p:nvSpPr>
            <p:cNvPr id="4" name="Rectangle 3"/>
            <p:cNvSpPr/>
            <p:nvPr/>
          </p:nvSpPr>
          <p:spPr>
            <a:xfrm>
              <a:off x="2152589" y="2693209"/>
              <a:ext cx="1170864" cy="105386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152589" y="2332913"/>
              <a:ext cx="1765303" cy="378310"/>
            </a:xfrm>
            <a:custGeom>
              <a:avLst/>
              <a:gdLst>
                <a:gd name="connsiteX0" fmla="*/ 0 w 1765303"/>
                <a:gd name="connsiteY0" fmla="*/ 369303 h 378310"/>
                <a:gd name="connsiteX1" fmla="*/ 594439 w 1765303"/>
                <a:gd name="connsiteY1" fmla="*/ 0 h 378310"/>
                <a:gd name="connsiteX2" fmla="*/ 1765303 w 1765303"/>
                <a:gd name="connsiteY2" fmla="*/ 0 h 378310"/>
                <a:gd name="connsiteX3" fmla="*/ 1125831 w 1765303"/>
                <a:gd name="connsiteY3" fmla="*/ 378310 h 378310"/>
                <a:gd name="connsiteX4" fmla="*/ 0 w 1765303"/>
                <a:gd name="connsiteY4" fmla="*/ 369303 h 37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303" h="378310">
                  <a:moveTo>
                    <a:pt x="0" y="369303"/>
                  </a:moveTo>
                  <a:lnTo>
                    <a:pt x="594439" y="0"/>
                  </a:lnTo>
                  <a:lnTo>
                    <a:pt x="1765303" y="0"/>
                  </a:lnTo>
                  <a:lnTo>
                    <a:pt x="1125831" y="378310"/>
                  </a:lnTo>
                  <a:lnTo>
                    <a:pt x="0" y="36930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314447" y="2341921"/>
              <a:ext cx="648478" cy="1396145"/>
            </a:xfrm>
            <a:custGeom>
              <a:avLst/>
              <a:gdLst>
                <a:gd name="connsiteX0" fmla="*/ 9006 w 648478"/>
                <a:gd name="connsiteY0" fmla="*/ 1396145 h 1396145"/>
                <a:gd name="connsiteX1" fmla="*/ 648478 w 648478"/>
                <a:gd name="connsiteY1" fmla="*/ 909746 h 1396145"/>
                <a:gd name="connsiteX2" fmla="*/ 603445 w 648478"/>
                <a:gd name="connsiteY2" fmla="*/ 0 h 1396145"/>
                <a:gd name="connsiteX3" fmla="*/ 0 w 648478"/>
                <a:gd name="connsiteY3" fmla="*/ 360295 h 1396145"/>
                <a:gd name="connsiteX4" fmla="*/ 9006 w 648478"/>
                <a:gd name="connsiteY4" fmla="*/ 1396145 h 139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78" h="1396145">
                  <a:moveTo>
                    <a:pt x="9006" y="1396145"/>
                  </a:moveTo>
                  <a:lnTo>
                    <a:pt x="648478" y="909746"/>
                  </a:lnTo>
                  <a:lnTo>
                    <a:pt x="603445" y="0"/>
                  </a:lnTo>
                  <a:lnTo>
                    <a:pt x="0" y="360295"/>
                  </a:lnTo>
                  <a:lnTo>
                    <a:pt x="9006" y="1396145"/>
                  </a:lnTo>
                  <a:close/>
                </a:path>
              </a:pathLst>
            </a:cu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44864" y="2286214"/>
            <a:ext cx="4224118" cy="3666007"/>
            <a:chOff x="2152589" y="2332913"/>
            <a:chExt cx="1810336" cy="1414160"/>
          </a:xfrm>
        </p:grpSpPr>
        <p:sp>
          <p:nvSpPr>
            <p:cNvPr id="11" name="Rectangle 10"/>
            <p:cNvSpPr/>
            <p:nvPr/>
          </p:nvSpPr>
          <p:spPr>
            <a:xfrm>
              <a:off x="2152589" y="2693209"/>
              <a:ext cx="1170864" cy="10538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152589" y="2332913"/>
              <a:ext cx="1765303" cy="378310"/>
            </a:xfrm>
            <a:custGeom>
              <a:avLst/>
              <a:gdLst>
                <a:gd name="connsiteX0" fmla="*/ 0 w 1765303"/>
                <a:gd name="connsiteY0" fmla="*/ 369303 h 378310"/>
                <a:gd name="connsiteX1" fmla="*/ 594439 w 1765303"/>
                <a:gd name="connsiteY1" fmla="*/ 0 h 378310"/>
                <a:gd name="connsiteX2" fmla="*/ 1765303 w 1765303"/>
                <a:gd name="connsiteY2" fmla="*/ 0 h 378310"/>
                <a:gd name="connsiteX3" fmla="*/ 1125831 w 1765303"/>
                <a:gd name="connsiteY3" fmla="*/ 378310 h 378310"/>
                <a:gd name="connsiteX4" fmla="*/ 0 w 1765303"/>
                <a:gd name="connsiteY4" fmla="*/ 369303 h 37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303" h="378310">
                  <a:moveTo>
                    <a:pt x="0" y="369303"/>
                  </a:moveTo>
                  <a:lnTo>
                    <a:pt x="594439" y="0"/>
                  </a:lnTo>
                  <a:lnTo>
                    <a:pt x="1765303" y="0"/>
                  </a:lnTo>
                  <a:lnTo>
                    <a:pt x="1125831" y="378310"/>
                  </a:lnTo>
                  <a:lnTo>
                    <a:pt x="0" y="36930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314447" y="2341921"/>
              <a:ext cx="648478" cy="1396145"/>
            </a:xfrm>
            <a:custGeom>
              <a:avLst/>
              <a:gdLst>
                <a:gd name="connsiteX0" fmla="*/ 9006 w 648478"/>
                <a:gd name="connsiteY0" fmla="*/ 1396145 h 1396145"/>
                <a:gd name="connsiteX1" fmla="*/ 648478 w 648478"/>
                <a:gd name="connsiteY1" fmla="*/ 909746 h 1396145"/>
                <a:gd name="connsiteX2" fmla="*/ 603445 w 648478"/>
                <a:gd name="connsiteY2" fmla="*/ 0 h 1396145"/>
                <a:gd name="connsiteX3" fmla="*/ 0 w 648478"/>
                <a:gd name="connsiteY3" fmla="*/ 360295 h 1396145"/>
                <a:gd name="connsiteX4" fmla="*/ 9006 w 648478"/>
                <a:gd name="connsiteY4" fmla="*/ 1396145 h 139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78" h="1396145">
                  <a:moveTo>
                    <a:pt x="9006" y="1396145"/>
                  </a:moveTo>
                  <a:lnTo>
                    <a:pt x="648478" y="909746"/>
                  </a:lnTo>
                  <a:lnTo>
                    <a:pt x="603445" y="0"/>
                  </a:lnTo>
                  <a:lnTo>
                    <a:pt x="0" y="360295"/>
                  </a:lnTo>
                  <a:lnTo>
                    <a:pt x="9006" y="1396145"/>
                  </a:lnTo>
                  <a:close/>
                </a:path>
              </a:pathLst>
            </a:custGeom>
            <a:solidFill>
              <a:srgbClr val="FF00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61023" y="6098002"/>
            <a:ext cx="355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from “back/bottom/left” side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48358" y="1693389"/>
            <a:ext cx="9006" cy="4882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9462" y="1923120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How do we render the pixels that we want and ignore the pixels from faces that are obscured?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213" y="6098002"/>
            <a:ext cx="32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from “front/top/right” side</a:t>
            </a:r>
          </a:p>
        </p:txBody>
      </p:sp>
    </p:spTree>
    <p:extLst>
      <p:ext uri="{BB962C8B-B14F-4D97-AF65-F5344CB8AC3E}">
        <p14:creationId xmlns:p14="http://schemas.microsoft.com/office/powerpoint/2010/main" val="274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Consider a scene </a:t>
            </a:r>
            <a:br>
              <a:rPr lang="en-US" dirty="0"/>
            </a:br>
            <a:r>
              <a:rPr lang="en-US" dirty="0"/>
              <a:t>from the right side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Camera/eyeball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28471" y="5191513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oriented directly at Front face, </a:t>
            </a:r>
          </a:p>
          <a:p>
            <a:pPr algn="ctr"/>
            <a:r>
              <a:rPr lang="en-US" dirty="0"/>
              <a:t>seen from the Right side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30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Consider the scene</a:t>
            </a:r>
            <a:br>
              <a:rPr lang="en-US" dirty="0"/>
            </a:br>
            <a:r>
              <a:rPr lang="en-US" dirty="0"/>
              <a:t> from the top side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Camera/eyeball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40890" y="5344794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oriented directly at Front face, </a:t>
            </a:r>
          </a:p>
          <a:p>
            <a:pPr algn="ctr"/>
            <a:r>
              <a:rPr lang="en-US" dirty="0"/>
              <a:t>seen from the Top side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AC1B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7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/>
              <a:t>What do we render?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Camera/eyeball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95627" y="5246256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oriented directly at Front face, </a:t>
            </a:r>
          </a:p>
          <a:p>
            <a:pPr algn="ctr"/>
            <a:r>
              <a:rPr lang="en-US" dirty="0"/>
              <a:t>seen from the Top side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3584" y="1688928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Green, Red, Purple, and Cyan all “flat” to camera.  Only need to render Blue and Yellow faces (*).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AC1B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3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26060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1C: due Weds Jan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1D: assigned today, due Thurs Jan 31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1E: assigned Thurs Jan 31</a:t>
            </a:r>
            <a:r>
              <a:rPr lang="en-US" baseline="30000" dirty="0"/>
              <a:t>st</a:t>
            </a:r>
            <a:r>
              <a:rPr lang="en-US" dirty="0"/>
              <a:t>, due Weds Feb 6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will be extra support with this.  Tough project.</a:t>
            </a:r>
          </a:p>
          <a:p>
            <a:r>
              <a:rPr lang="en-US" dirty="0">
                <a:sym typeface="Wingdings"/>
              </a:rPr>
              <a:t>1F: assigned Feb 7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, due Feb 19</a:t>
            </a:r>
            <a:r>
              <a:rPr lang="en-US" baseline="30000" dirty="0">
                <a:sym typeface="Wingdings"/>
              </a:rPr>
              <a:t>th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 not as tough as 1E</a:t>
            </a:r>
          </a:p>
          <a:p>
            <a:r>
              <a:rPr lang="en-US" dirty="0">
                <a:sym typeface="Wingdings"/>
              </a:rPr>
              <a:t>2A: will be assigned during week of Feb 11th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16664"/>
              </p:ext>
            </p:extLst>
          </p:nvPr>
        </p:nvGraphicFramePr>
        <p:xfrm>
          <a:off x="934720" y="3474720"/>
          <a:ext cx="671575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22 Lec4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23 1C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dirty="0"/>
                        <a:t> 5</a:t>
                      </a:r>
                    </a:p>
                    <a:p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29 </a:t>
                      </a:r>
                      <a:r>
                        <a:rPr lang="en-US" sz="1200" dirty="0"/>
                        <a:t>(YouTube)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6 </a:t>
                      </a:r>
                    </a:p>
                    <a:p>
                      <a:r>
                        <a:rPr lang="en-US" baseline="0" dirty="0"/>
                        <a:t>1D due</a:t>
                      </a:r>
                    </a:p>
                    <a:p>
                      <a:r>
                        <a:rPr lang="en-US" baseline="0" dirty="0"/>
                        <a:t>1E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7</a:t>
                      </a:r>
                    </a:p>
                    <a:p>
                      <a:r>
                        <a:rPr lang="en-US" dirty="0"/>
                        <a:t>1E due</a:t>
                      </a:r>
                    </a:p>
                    <a:p>
                      <a:r>
                        <a:rPr lang="en-US" dirty="0"/>
                        <a:t>1F </a:t>
                      </a:r>
                      <a:r>
                        <a:rPr lang="en-US" sz="1400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6135612"/>
            <a:ext cx="869424" cy="591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5103624"/>
            <a:ext cx="2744470" cy="475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1459" y="6476166"/>
            <a:ext cx="25636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Likely: pre-</a:t>
            </a:r>
            <a:r>
              <a:rPr lang="en-US" dirty="0" err="1"/>
              <a:t>SuperBowl</a:t>
            </a:r>
            <a:r>
              <a:rPr lang="en-US" dirty="0"/>
              <a:t> OH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1550504" y="5936974"/>
            <a:ext cx="590955" cy="723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/>
              <a:t>What do we render?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Camera/eyeball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62785" y="5202461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oriented directly at Front face, </a:t>
            </a:r>
          </a:p>
          <a:p>
            <a:pPr algn="ctr"/>
            <a:r>
              <a:rPr lang="en-US" dirty="0"/>
              <a:t>seen from the Top side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260407" y="2729239"/>
            <a:ext cx="9006" cy="1197982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03539" y="2729239"/>
            <a:ext cx="9006" cy="1197982"/>
          </a:xfrm>
          <a:prstGeom prst="line">
            <a:avLst/>
          </a:prstGeom>
          <a:ln w="5715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72766" y="1481758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What should the picture look like?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What’s visible?  What’s obscured?</a:t>
            </a:r>
          </a:p>
        </p:txBody>
      </p:sp>
    </p:spTree>
    <p:extLst>
      <p:ext uri="{BB962C8B-B14F-4D97-AF65-F5344CB8AC3E}">
        <p14:creationId xmlns:p14="http://schemas.microsoft.com/office/powerpoint/2010/main" val="16346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51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New field associated with each triangle: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1B,1C: </a:t>
            </a:r>
          </a:p>
          <a:p>
            <a:pPr marL="366713" lvl="1" indent="0">
              <a:buNone/>
            </a:pPr>
            <a:r>
              <a:rPr lang="en-US" dirty="0"/>
              <a:t>	class Triangle</a:t>
            </a:r>
          </a:p>
          <a:p>
            <a:pPr marL="366713" lvl="1" indent="0">
              <a:buNone/>
            </a:pPr>
            <a:r>
              <a:rPr lang="en-US" dirty="0"/>
              <a:t>	{ </a:t>
            </a:r>
          </a:p>
          <a:p>
            <a:pPr marL="366713" lvl="1" indent="0">
              <a:buNone/>
            </a:pPr>
            <a:r>
              <a:rPr lang="en-US" dirty="0"/>
              <a:t>	   public:</a:t>
            </a:r>
          </a:p>
          <a:p>
            <a:pPr marL="685800" lvl="2" indent="0">
              <a:buNone/>
            </a:pPr>
            <a:r>
              <a:rPr lang="en-US" dirty="0"/>
              <a:t>		Double  X[3];</a:t>
            </a:r>
          </a:p>
          <a:p>
            <a:pPr marL="685800" lvl="2" indent="0">
              <a:buNone/>
            </a:pPr>
            <a:r>
              <a:rPr lang="en-US" dirty="0"/>
              <a:t>		Double  Y[3];</a:t>
            </a:r>
          </a:p>
          <a:p>
            <a:pPr marL="685800" lvl="2" indent="0">
              <a:buNone/>
            </a:pPr>
            <a:r>
              <a:rPr lang="en-US" dirty="0"/>
              <a:t>		…</a:t>
            </a:r>
          </a:p>
          <a:p>
            <a:pPr marL="366713" lvl="1" indent="0">
              <a:buNone/>
            </a:pPr>
            <a:r>
              <a:rPr lang="en-US" dirty="0"/>
              <a:t>	};</a:t>
            </a:r>
          </a:p>
          <a:p>
            <a:r>
              <a:rPr lang="en-US" dirty="0"/>
              <a:t>Now…</a:t>
            </a:r>
          </a:p>
          <a:p>
            <a:pPr marL="685800" lvl="2" indent="0">
              <a:buNone/>
            </a:pPr>
            <a:r>
              <a:rPr lang="en-US" dirty="0"/>
              <a:t>		Double  Z[3];</a:t>
            </a:r>
          </a:p>
        </p:txBody>
      </p:sp>
    </p:spTree>
    <p:extLst>
      <p:ext uri="{BB962C8B-B14F-4D97-AF65-F5344CB8AC3E}">
        <p14:creationId xmlns:p14="http://schemas.microsoft.com/office/powerpoint/2010/main" val="1451541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/>
              <a:t>What do we render?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Camera/eyeball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26285" y="5306493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oriented directly at Front face, </a:t>
            </a:r>
          </a:p>
          <a:p>
            <a:pPr algn="ctr"/>
            <a:r>
              <a:rPr lang="en-US" dirty="0"/>
              <a:t>seen from the Top side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260407" y="2729239"/>
            <a:ext cx="9006" cy="1197982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03539" y="2729239"/>
            <a:ext cx="9006" cy="1197982"/>
          </a:xfrm>
          <a:prstGeom prst="line">
            <a:avLst/>
          </a:prstGeom>
          <a:ln w="5715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65983" y="2269861"/>
            <a:ext cx="5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8121" y="2269861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Z=-1</a:t>
            </a:r>
          </a:p>
        </p:txBody>
      </p:sp>
    </p:spTree>
    <p:extLst>
      <p:ext uri="{BB962C8B-B14F-4D97-AF65-F5344CB8AC3E}">
        <p14:creationId xmlns:p14="http://schemas.microsoft.com/office/powerpoint/2010/main" val="650819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3" y="228600"/>
            <a:ext cx="7727705" cy="990600"/>
          </a:xfrm>
        </p:spPr>
        <p:txBody>
          <a:bodyPr/>
          <a:lstStyle/>
          <a:p>
            <a:r>
              <a:rPr lang="en-US" dirty="0"/>
              <a:t>Using depth when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Z values to guide which geometry is displayed and which is obscured.</a:t>
            </a:r>
          </a:p>
          <a:p>
            <a:endParaRPr lang="en-US" dirty="0"/>
          </a:p>
          <a:p>
            <a:r>
              <a:rPr lang="en-US" dirty="0"/>
              <a:t>Example….</a:t>
            </a:r>
          </a:p>
        </p:txBody>
      </p:sp>
    </p:spTree>
    <p:extLst>
      <p:ext uri="{BB962C8B-B14F-4D97-AF65-F5344CB8AC3E}">
        <p14:creationId xmlns:p14="http://schemas.microsoft.com/office/powerpoint/2010/main" val="118945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15" y="129519"/>
            <a:ext cx="72681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Consider 4 triangles with constant Z values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2323" y="3467815"/>
            <a:ext cx="9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Z=-0.35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724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575115" y="2197803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33741" y="3693029"/>
            <a:ext cx="8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Z=-0.5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153" y="4259043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774572" y="4727428"/>
            <a:ext cx="1936429" cy="121599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2323" y="5997440"/>
            <a:ext cx="9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Z=-0.65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5724" y="4259043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5575115" y="4359576"/>
            <a:ext cx="2458816" cy="1863078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33741" y="6222654"/>
            <a:ext cx="8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Z=-0.8</a:t>
            </a:r>
          </a:p>
        </p:txBody>
      </p:sp>
    </p:spTree>
    <p:extLst>
      <p:ext uri="{BB962C8B-B14F-4D97-AF65-F5344CB8AC3E}">
        <p14:creationId xmlns:p14="http://schemas.microsoft.com/office/powerpoint/2010/main" val="303218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15" y="129519"/>
            <a:ext cx="72681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Consider 4 triangles with constant Z values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5115" y="1641725"/>
            <a:ext cx="5079744" cy="3178186"/>
            <a:chOff x="207153" y="1729418"/>
            <a:chExt cx="8073247" cy="4916583"/>
          </a:xfrm>
        </p:grpSpPr>
        <p:sp>
          <p:nvSpPr>
            <p:cNvPr id="4" name="Rectangle 3"/>
            <p:cNvSpPr/>
            <p:nvPr/>
          </p:nvSpPr>
          <p:spPr>
            <a:xfrm>
              <a:off x="207153" y="1729418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792323" y="2197803"/>
              <a:ext cx="1089804" cy="1215997"/>
            </a:xfrm>
            <a:prstGeom prst="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95562" y="2755915"/>
              <a:ext cx="98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Z=-0.35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26483" y="1729418"/>
              <a:ext cx="3953917" cy="2386957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5245872" y="2197803"/>
              <a:ext cx="1755583" cy="1495227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5782" y="2940581"/>
              <a:ext cx="85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Z=-0.5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153" y="4259043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774572" y="4727428"/>
              <a:ext cx="1936429" cy="1215997"/>
            </a:xfrm>
            <a:prstGeom prst="triangle">
              <a:avLst/>
            </a:pr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6370" y="5366562"/>
              <a:ext cx="98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Z=-0.65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26483" y="4259044"/>
              <a:ext cx="3953917" cy="2386957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5245872" y="4359576"/>
              <a:ext cx="2458814" cy="1863078"/>
            </a:xfrm>
            <a:prstGeom prst="triangle">
              <a:avLst>
                <a:gd name="adj" fmla="val 49487"/>
              </a:avLst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04896" y="5358731"/>
              <a:ext cx="85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Z=-0.8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12069" y="4546251"/>
            <a:ext cx="3396509" cy="2198760"/>
            <a:chOff x="6420746" y="3276929"/>
            <a:chExt cx="2487832" cy="1542981"/>
          </a:xfrm>
        </p:grpSpPr>
        <p:sp>
          <p:nvSpPr>
            <p:cNvPr id="17" name="Isosceles Triangle 16"/>
            <p:cNvSpPr/>
            <p:nvPr/>
          </p:nvSpPr>
          <p:spPr>
            <a:xfrm>
              <a:off x="7060558" y="3351346"/>
              <a:ext cx="1547103" cy="1204334"/>
            </a:xfrm>
            <a:prstGeom prst="triangle">
              <a:avLst>
                <a:gd name="adj" fmla="val 49487"/>
              </a:avLst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20746" y="3276929"/>
              <a:ext cx="2487832" cy="1542981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6796065" y="3590090"/>
              <a:ext cx="1218415" cy="786047"/>
            </a:xfrm>
            <a:prstGeom prst="triangle">
              <a:avLst/>
            </a:pr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7014530" y="3496929"/>
              <a:ext cx="1104625" cy="966547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7433443" y="3534775"/>
              <a:ext cx="685712" cy="786047"/>
            </a:xfrm>
            <a:prstGeom prst="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Bent Arrow 22"/>
          <p:cNvSpPr/>
          <p:nvPr/>
        </p:nvSpPr>
        <p:spPr>
          <a:xfrm rot="5400000">
            <a:off x="5529971" y="2875530"/>
            <a:ext cx="1711199" cy="990813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38227" y="1481758"/>
            <a:ext cx="5345019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How do we make this picture?</a:t>
            </a:r>
          </a:p>
        </p:txBody>
      </p:sp>
    </p:spTree>
    <p:extLst>
      <p:ext uri="{BB962C8B-B14F-4D97-AF65-F5344CB8AC3E}">
        <p14:creationId xmlns:p14="http://schemas.microsoft.com/office/powerpoint/2010/main" val="2156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Sort triangles “back to front” (based on Z)</a:t>
            </a:r>
          </a:p>
          <a:p>
            <a:r>
              <a:rPr lang="en-US" dirty="0"/>
              <a:t>Render triangles in back to front order</a:t>
            </a:r>
          </a:p>
          <a:p>
            <a:pPr lvl="1"/>
            <a:r>
              <a:rPr lang="en-US" dirty="0"/>
              <a:t>Overwrite existing pixels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3243825" y="3357529"/>
            <a:ext cx="3574027" cy="2733670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65769" y="3188613"/>
            <a:ext cx="5747244" cy="3502351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632809" y="3899445"/>
            <a:ext cx="2814711" cy="178421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137494" y="3687982"/>
            <a:ext cx="2551840" cy="21939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105242" y="3773887"/>
            <a:ext cx="1584092" cy="178421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Sort triangles “front to back” (based on Z)</a:t>
            </a:r>
          </a:p>
          <a:p>
            <a:r>
              <a:rPr lang="en-US" dirty="0"/>
              <a:t>Render triangles in front to back order</a:t>
            </a:r>
          </a:p>
          <a:p>
            <a:pPr lvl="1"/>
            <a:r>
              <a:rPr lang="en-US" dirty="0"/>
              <a:t>Do not overwrite existing pixels.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3243825" y="3357529"/>
            <a:ext cx="3574027" cy="2733670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65769" y="3188613"/>
            <a:ext cx="5747244" cy="3502351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632809" y="3899445"/>
            <a:ext cx="2814711" cy="178421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137494" y="3687982"/>
            <a:ext cx="2551840" cy="21939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105242" y="3773887"/>
            <a:ext cx="1584092" cy="178421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is a problem…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063" y="3296675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 -1, -0.3)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6566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710220" y="2089719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80372" y="356693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(2, -1.5, -0.3)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1067" y="3296675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-1, -0.5)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1543" y="1827716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1, -0.4)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2170" y="3566935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(-2, -1.5, -0.5)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0106" y="1691913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1.5, -0.4)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368843" y="4268776"/>
            <a:ext cx="3953919" cy="2386958"/>
            <a:chOff x="2368843" y="4268776"/>
            <a:chExt cx="3953919" cy="2386958"/>
          </a:xfrm>
        </p:grpSpPr>
        <p:sp>
          <p:nvSpPr>
            <p:cNvPr id="14" name="Rectangle 13"/>
            <p:cNvSpPr/>
            <p:nvPr/>
          </p:nvSpPr>
          <p:spPr>
            <a:xfrm>
              <a:off x="2368843" y="4268776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3511880" y="4647087"/>
              <a:ext cx="1755583" cy="1495226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3827826" y="4800213"/>
              <a:ext cx="531392" cy="1215997"/>
            </a:xfrm>
            <a:prstGeom prst="rt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7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Z-Buffer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preceding 10 slides were designed to get you comfortable with the notion of depth/Z.</a:t>
            </a:r>
          </a:p>
          <a:p>
            <a:r>
              <a:rPr lang="en-US" dirty="0"/>
              <a:t>The Z-Buffer algorithm is the way to deal with overlapping triangles when doing </a:t>
            </a:r>
            <a:r>
              <a:rPr lang="en-US" dirty="0" err="1"/>
              <a:t>rasterization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is the technique that GPUs use.</a:t>
            </a:r>
          </a:p>
          <a:p>
            <a:r>
              <a:rPr lang="en-US" dirty="0"/>
              <a:t>It works with opaque triangles, but not transparent geometry, which requires special handling</a:t>
            </a:r>
          </a:p>
          <a:p>
            <a:pPr lvl="1"/>
            <a:r>
              <a:rPr lang="en-US" dirty="0"/>
              <a:t>Transparent geometry discussed week 7.</a:t>
            </a:r>
          </a:p>
          <a:p>
            <a:pPr lvl="1"/>
            <a:r>
              <a:rPr lang="en-US" dirty="0"/>
              <a:t>Uses the front-to-back or back-to-front </a:t>
            </a:r>
            <a:r>
              <a:rPr lang="en-US" dirty="0" err="1"/>
              <a:t>sortings</a:t>
            </a:r>
            <a:r>
              <a:rPr lang="en-US" dirty="0"/>
              <a:t> just discussed.</a:t>
            </a:r>
          </a:p>
        </p:txBody>
      </p:sp>
    </p:spTree>
    <p:extLst>
      <p:ext uri="{BB962C8B-B14F-4D97-AF65-F5344CB8AC3E}">
        <p14:creationId xmlns:p14="http://schemas.microsoft.com/office/powerpoint/2010/main" val="116671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description of the </a:t>
            </a:r>
            <a:r>
              <a:rPr lang="en-US" dirty="0" err="1"/>
              <a:t>scanline</a:t>
            </a:r>
            <a:r>
              <a:rPr lang="en-US" dirty="0"/>
              <a:t> algorithm in the preceding slides is general.</a:t>
            </a:r>
          </a:p>
          <a:p>
            <a:r>
              <a:rPr lang="en-US" dirty="0"/>
              <a:t>But the implementation for these three triangles vary: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57428" y="3753003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800597" y="3835242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596047" y="3753003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550359" y="5269643"/>
            <a:ext cx="1662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9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06" y="228600"/>
            <a:ext cx="751154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Z-Buffer Algorithm:</a:t>
            </a:r>
            <a:br>
              <a:rPr lang="en-US" dirty="0"/>
            </a:br>
            <a:r>
              <a:rPr lang="en-US" dirty="0"/>
              <a:t>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Existing: for every pixel, we store 3 bytes:</a:t>
            </a:r>
          </a:p>
          <a:p>
            <a:pPr lvl="1"/>
            <a:r>
              <a:rPr lang="en-US" dirty="0"/>
              <a:t>Red channel, green channel, blue channel</a:t>
            </a:r>
          </a:p>
          <a:p>
            <a:r>
              <a:rPr lang="en-US" dirty="0"/>
              <a:t>New: for every pixel, we store a floating point value:</a:t>
            </a:r>
          </a:p>
          <a:p>
            <a:pPr lvl="1"/>
            <a:r>
              <a:rPr lang="en-US" dirty="0"/>
              <a:t>Depth buffer (also called “Z value”)</a:t>
            </a:r>
          </a:p>
          <a:p>
            <a:pPr lvl="1"/>
            <a:endParaRPr lang="en-US" dirty="0"/>
          </a:p>
          <a:p>
            <a:r>
              <a:rPr lang="en-US" dirty="0"/>
              <a:t>Now 7 bytes per pixel (*)</a:t>
            </a:r>
          </a:p>
          <a:p>
            <a:pPr lvl="1"/>
            <a:r>
              <a:rPr lang="en-US" dirty="0"/>
              <a:t>(*): 8 with RGBA</a:t>
            </a:r>
          </a:p>
        </p:txBody>
      </p:sp>
    </p:spTree>
    <p:extLst>
      <p:ext uri="{BB962C8B-B14F-4D97-AF65-F5344CB8AC3E}">
        <p14:creationId xmlns:p14="http://schemas.microsoft.com/office/powerpoint/2010/main" val="380480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2" y="147534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Z-Buffer Algorithm:</a:t>
            </a:r>
            <a:br>
              <a:rPr lang="en-US" dirty="0"/>
            </a:br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Existing:</a:t>
            </a:r>
          </a:p>
          <a:p>
            <a:pPr lvl="1"/>
            <a:r>
              <a:rPr lang="en-US" dirty="0"/>
              <a:t>For each pixel, set R/G/B to 0.</a:t>
            </a:r>
          </a:p>
          <a:p>
            <a:r>
              <a:rPr lang="en-US" dirty="0"/>
              <a:t>New:</a:t>
            </a:r>
          </a:p>
          <a:p>
            <a:pPr lvl="1"/>
            <a:r>
              <a:rPr lang="en-US" dirty="0"/>
              <a:t>For each pixel, set depth value to -1.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Valid depth values go from -1 (back) to 0 (front)</a:t>
            </a:r>
          </a:p>
          <a:p>
            <a:pPr lvl="1"/>
            <a:r>
              <a:rPr lang="en-US" dirty="0"/>
              <a:t>This is partly convention and partly because it “makes the math easy” when doing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1684291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3008"/>
            <a:ext cx="8153400" cy="990600"/>
          </a:xfrm>
        </p:spPr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rows of pixels triangles can possibly intersect</a:t>
            </a:r>
          </a:p>
          <a:p>
            <a:pPr lvl="1"/>
            <a:r>
              <a:rPr lang="en-US" dirty="0"/>
              <a:t>Call them </a:t>
            </a:r>
            <a:r>
              <a:rPr lang="en-US" dirty="0" err="1"/>
              <a:t>rowMin</a:t>
            </a:r>
            <a:r>
              <a:rPr lang="en-US" dirty="0"/>
              <a:t> to </a:t>
            </a:r>
            <a:r>
              <a:rPr lang="en-US" dirty="0" err="1"/>
              <a:t>rowMax</a:t>
            </a:r>
            <a:endParaRPr lang="en-US" dirty="0"/>
          </a:p>
          <a:p>
            <a:pPr lvl="2"/>
            <a:r>
              <a:rPr lang="en-US" dirty="0" err="1"/>
              <a:t>rowMin</a:t>
            </a:r>
            <a:r>
              <a:rPr lang="en-US" dirty="0"/>
              <a:t>: ceiling of smallest Y value</a:t>
            </a:r>
          </a:p>
          <a:p>
            <a:pPr lvl="2"/>
            <a:r>
              <a:rPr lang="en-US" dirty="0" err="1"/>
              <a:t>rowMax</a:t>
            </a:r>
            <a:r>
              <a:rPr lang="en-US" dirty="0"/>
              <a:t>: floor of biggest Y value</a:t>
            </a:r>
          </a:p>
          <a:p>
            <a:r>
              <a:rPr lang="en-US" dirty="0"/>
              <a:t>For r in [</a:t>
            </a:r>
            <a:r>
              <a:rPr lang="en-US" dirty="0" err="1"/>
              <a:t>rowMin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rowMax</a:t>
            </a:r>
            <a:r>
              <a:rPr lang="en-US" dirty="0">
                <a:sym typeface="Wingdings"/>
              </a:rPr>
              <a:t>] ; do</a:t>
            </a:r>
          </a:p>
          <a:p>
            <a:pPr lvl="1"/>
            <a:r>
              <a:rPr lang="en-US" dirty="0"/>
              <a:t>Find end points of r intersected with triangle</a:t>
            </a:r>
          </a:p>
          <a:p>
            <a:pPr lvl="2"/>
            <a:r>
              <a:rPr lang="en-US" dirty="0"/>
              <a:t>Call them </a:t>
            </a:r>
            <a:r>
              <a:rPr lang="en-US" dirty="0" err="1"/>
              <a:t>leftEnd</a:t>
            </a:r>
            <a:r>
              <a:rPr lang="en-US" dirty="0"/>
              <a:t> and </a:t>
            </a:r>
            <a:r>
              <a:rPr lang="en-US" dirty="0" err="1"/>
              <a:t>rightEnd</a:t>
            </a:r>
            <a:endParaRPr lang="en-US" dirty="0"/>
          </a:p>
          <a:p>
            <a:pPr lvl="1"/>
            <a:r>
              <a:rPr lang="en-US" dirty="0"/>
              <a:t>For c in [ceiling(</a:t>
            </a:r>
            <a:r>
              <a:rPr lang="en-US" dirty="0" err="1"/>
              <a:t>leftEnd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floor(</a:t>
            </a:r>
            <a:r>
              <a:rPr lang="en-US" dirty="0" err="1">
                <a:sym typeface="Wingdings"/>
              </a:rPr>
              <a:t>rightEnd</a:t>
            </a:r>
            <a:r>
              <a:rPr lang="en-US" dirty="0">
                <a:sym typeface="Wingdings"/>
              </a:rPr>
              <a:t>) ] ; do</a:t>
            </a:r>
          </a:p>
          <a:p>
            <a:pPr lvl="2"/>
            <a:r>
              <a:rPr lang="en-US" dirty="0" err="1">
                <a:sym typeface="Wingdings"/>
              </a:rPr>
              <a:t>ImageColor</a:t>
            </a:r>
            <a:r>
              <a:rPr lang="en-US" dirty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581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8170" cy="990600"/>
          </a:xfrm>
        </p:spPr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 w/ Z-Buffer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46" y="1366008"/>
            <a:ext cx="8718436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Determine rows of pixels triangles can possibly intersect</a:t>
            </a:r>
          </a:p>
          <a:p>
            <a:pPr lvl="1"/>
            <a:r>
              <a:rPr lang="en-US" sz="2400" dirty="0"/>
              <a:t>Call them </a:t>
            </a:r>
            <a:r>
              <a:rPr lang="en-US" sz="2400" dirty="0" err="1"/>
              <a:t>rowMin</a:t>
            </a:r>
            <a:r>
              <a:rPr lang="en-US" sz="2400" dirty="0"/>
              <a:t> to </a:t>
            </a:r>
            <a:r>
              <a:rPr lang="en-US" sz="2400" dirty="0" err="1"/>
              <a:t>rowMax</a:t>
            </a:r>
            <a:endParaRPr lang="en-US" sz="2400" dirty="0"/>
          </a:p>
          <a:p>
            <a:pPr lvl="2"/>
            <a:r>
              <a:rPr lang="en-US" sz="2000" dirty="0" err="1"/>
              <a:t>rowMin</a:t>
            </a:r>
            <a:r>
              <a:rPr lang="en-US" sz="2000" dirty="0"/>
              <a:t>: ceiling of smallest Y value</a:t>
            </a:r>
          </a:p>
          <a:p>
            <a:pPr lvl="2"/>
            <a:r>
              <a:rPr lang="en-US" sz="2000" dirty="0" err="1"/>
              <a:t>rowMax</a:t>
            </a:r>
            <a:r>
              <a:rPr lang="en-US" sz="2000" dirty="0"/>
              <a:t>: floor of biggest Y value</a:t>
            </a:r>
          </a:p>
          <a:p>
            <a:r>
              <a:rPr lang="en-US" sz="2800" dirty="0"/>
              <a:t>For r in [</a:t>
            </a:r>
            <a:r>
              <a:rPr lang="en-US" sz="2800" dirty="0" err="1"/>
              <a:t>rowMin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 err="1">
                <a:sym typeface="Wingdings"/>
              </a:rPr>
              <a:t>rowMax</a:t>
            </a:r>
            <a:r>
              <a:rPr lang="en-US" sz="2800" dirty="0">
                <a:sym typeface="Wingdings"/>
              </a:rPr>
              <a:t>] ; do</a:t>
            </a:r>
          </a:p>
          <a:p>
            <a:pPr lvl="1"/>
            <a:r>
              <a:rPr lang="en-US" sz="2400" dirty="0"/>
              <a:t>Find end points of r intersected with triangle</a:t>
            </a:r>
          </a:p>
          <a:p>
            <a:pPr lvl="2"/>
            <a:r>
              <a:rPr lang="en-US" sz="2000" dirty="0"/>
              <a:t>Call them </a:t>
            </a:r>
            <a:r>
              <a:rPr lang="en-US" sz="2000" dirty="0" err="1"/>
              <a:t>leftEnd</a:t>
            </a:r>
            <a:r>
              <a:rPr lang="en-US" sz="2000" dirty="0"/>
              <a:t> and </a:t>
            </a:r>
            <a:r>
              <a:rPr lang="en-US" sz="2000" dirty="0" err="1"/>
              <a:t>rightEnd</a:t>
            </a:r>
            <a:endParaRPr lang="en-US" sz="20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Interpolate z(</a:t>
            </a:r>
            <a:r>
              <a:rPr lang="en-US" sz="2400" dirty="0" err="1">
                <a:solidFill>
                  <a:srgbClr val="FF0000"/>
                </a:solidFill>
              </a:rPr>
              <a:t>leftEnd</a:t>
            </a:r>
            <a:r>
              <a:rPr lang="en-US" sz="2400" dirty="0">
                <a:solidFill>
                  <a:srgbClr val="FF0000"/>
                </a:solidFill>
              </a:rPr>
              <a:t>) and z(</a:t>
            </a:r>
            <a:r>
              <a:rPr lang="en-US" sz="2400" dirty="0" err="1">
                <a:solidFill>
                  <a:srgbClr val="FF0000"/>
                </a:solidFill>
              </a:rPr>
              <a:t>rightEnd</a:t>
            </a:r>
            <a:r>
              <a:rPr lang="en-US" sz="2400" dirty="0">
                <a:solidFill>
                  <a:srgbClr val="FF0000"/>
                </a:solidFill>
              </a:rPr>
              <a:t>) from triangle vertices</a:t>
            </a:r>
          </a:p>
          <a:p>
            <a:pPr lvl="1"/>
            <a:r>
              <a:rPr lang="en-US" sz="2400" dirty="0"/>
              <a:t>For c in [ceiling(</a:t>
            </a:r>
            <a:r>
              <a:rPr lang="en-US" sz="2400" dirty="0" err="1"/>
              <a:t>leftEnd</a:t>
            </a:r>
            <a:r>
              <a:rPr lang="en-US" sz="2400" dirty="0"/>
              <a:t>) </a:t>
            </a:r>
            <a:r>
              <a:rPr lang="en-US" sz="2400" dirty="0">
                <a:sym typeface="Wingdings"/>
              </a:rPr>
              <a:t> floor(</a:t>
            </a:r>
            <a:r>
              <a:rPr lang="en-US" sz="2400" dirty="0" err="1">
                <a:sym typeface="Wingdings"/>
              </a:rPr>
              <a:t>rightEnd</a:t>
            </a:r>
            <a:r>
              <a:rPr lang="en-US" sz="2400" dirty="0">
                <a:sym typeface="Wingdings"/>
              </a:rPr>
              <a:t>) ] ; do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/>
              </a:rPr>
              <a:t>Interpolate z(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from z(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and z(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/>
              </a:rPr>
              <a:t>If (z(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&gt; 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depthBuffer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sz="2000" dirty="0" err="1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))</a:t>
            </a:r>
          </a:p>
          <a:p>
            <a:pPr lvl="3"/>
            <a:r>
              <a:rPr lang="en-US" sz="1700" dirty="0" err="1">
                <a:sym typeface="Wingdings"/>
              </a:rPr>
              <a:t>ImageColor</a:t>
            </a:r>
            <a:r>
              <a:rPr lang="en-US" sz="1700" dirty="0">
                <a:sym typeface="Wingdings"/>
              </a:rPr>
              <a:t>(r, c)  triangle color</a:t>
            </a:r>
          </a:p>
          <a:p>
            <a:pPr lvl="3"/>
            <a:r>
              <a:rPr lang="en-US" sz="1700" dirty="0" err="1">
                <a:solidFill>
                  <a:srgbClr val="FF0000"/>
                </a:solidFill>
                <a:sym typeface="Wingdings"/>
              </a:rPr>
              <a:t>depthBuffer</a:t>
            </a:r>
            <a:r>
              <a:rPr lang="en-US" sz="17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sz="1700" dirty="0" err="1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1700" dirty="0">
                <a:solidFill>
                  <a:srgbClr val="FF0000"/>
                </a:solidFill>
                <a:sym typeface="Wingdings"/>
              </a:rPr>
              <a:t>) = z(</a:t>
            </a:r>
            <a:r>
              <a:rPr lang="en-US" sz="1700" dirty="0" err="1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1700" dirty="0">
                <a:solidFill>
                  <a:srgbClr val="FF0000"/>
                </a:solidFill>
                <a:sym typeface="Wingdings"/>
              </a:rPr>
              <a:t>)</a:t>
            </a:r>
            <a:endParaRPr lang="en-US" sz="1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55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7533"/>
            <a:ext cx="7223136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Z-Buffer Algorithm: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ight Triangle 4"/>
          <p:cNvSpPr/>
          <p:nvPr/>
        </p:nvSpPr>
        <p:spPr>
          <a:xfrm>
            <a:off x="2577146" y="2354759"/>
            <a:ext cx="4292152" cy="3004638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(12,12)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4111" y="2096678"/>
            <a:ext cx="18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(2.5,10.5, -0.25)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7761" y="5419143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(2.5,2.5, -0.5)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6860" y="5419143"/>
            <a:ext cx="150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(10.5,2.5,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93162" y="4269002"/>
            <a:ext cx="6743527" cy="369332"/>
            <a:chOff x="1393162" y="4269002"/>
            <a:chExt cx="6743527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93162" y="4399626"/>
              <a:ext cx="5956265" cy="0"/>
            </a:xfrm>
            <a:prstGeom prst="line">
              <a:avLst/>
            </a:prstGeom>
            <a:ln w="38100" cmpd="sng">
              <a:solidFill>
                <a:srgbClr val="3366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34879" y="4269002"/>
              <a:ext cx="60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Y=5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8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7533"/>
            <a:ext cx="7223136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Z-Buffer Algorithm: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(12,12)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3256" y="2625620"/>
            <a:ext cx="176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(6.3, 8.5, -0.75)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780" y="4981089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(1.3,3.5, -1)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6860" y="4981118"/>
            <a:ext cx="174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(11.3, 3.5, -0.5)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2062523" y="3044501"/>
            <a:ext cx="4980676" cy="1936587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93162" y="4259995"/>
            <a:ext cx="6743527" cy="369332"/>
            <a:chOff x="1393162" y="4269002"/>
            <a:chExt cx="6743527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93162" y="4399626"/>
              <a:ext cx="5956265" cy="0"/>
            </a:xfrm>
            <a:prstGeom prst="line">
              <a:avLst/>
            </a:prstGeom>
            <a:ln w="38100" cmpd="sng">
              <a:solidFill>
                <a:srgbClr val="3366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34879" y="4269002"/>
              <a:ext cx="60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Y=5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2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78103" cy="990600"/>
          </a:xfrm>
        </p:spPr>
        <p:txBody>
          <a:bodyPr/>
          <a:lstStyle/>
          <a:p>
            <a:r>
              <a:rPr lang="en-US" dirty="0"/>
              <a:t>Interpolation and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introduced the notion of interpolating a field on a triangle</a:t>
            </a:r>
          </a:p>
          <a:p>
            <a:r>
              <a:rPr lang="en-US" dirty="0"/>
              <a:t>We used the interpolation in two settings:</a:t>
            </a:r>
          </a:p>
          <a:p>
            <a:pPr lvl="1"/>
            <a:r>
              <a:rPr lang="en-US" dirty="0"/>
              <a:t>1) to interpolate colors</a:t>
            </a:r>
          </a:p>
          <a:p>
            <a:pPr lvl="1"/>
            <a:r>
              <a:rPr lang="en-US" dirty="0"/>
              <a:t>2) to interpolate depths for z-buffer algorithm</a:t>
            </a:r>
          </a:p>
          <a:p>
            <a:r>
              <a:rPr lang="en-US" dirty="0"/>
              <a:t>Project 1D: you will be adding color interpolation and the z-buffer algorithm to your programs.</a:t>
            </a:r>
          </a:p>
        </p:txBody>
      </p:sp>
    </p:spTree>
    <p:extLst>
      <p:ext uri="{BB962C8B-B14F-4D97-AF65-F5344CB8AC3E}">
        <p14:creationId xmlns:p14="http://schemas.microsoft.com/office/powerpoint/2010/main" val="813615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778835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#1D (5%), </a:t>
            </a:r>
            <a:br>
              <a:rPr lang="en-US" dirty="0"/>
            </a:br>
            <a:r>
              <a:rPr lang="en-US"/>
              <a:t>Due Thurs </a:t>
            </a:r>
            <a:r>
              <a:rPr lang="en-US" dirty="0"/>
              <a:t>Jan 31st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50015" cy="4495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Goal: interpolation of color and </a:t>
            </a:r>
            <a:r>
              <a:rPr lang="en-US" sz="2800" dirty="0" err="1"/>
              <a:t>zbuffer</a:t>
            </a:r>
            <a:r>
              <a:rPr lang="en-US" sz="2800" dirty="0"/>
              <a:t> </a:t>
            </a:r>
          </a:p>
          <a:p>
            <a:r>
              <a:rPr lang="en-US" sz="2800" dirty="0"/>
              <a:t>Extend your project1C code</a:t>
            </a:r>
          </a:p>
          <a:p>
            <a:r>
              <a:rPr lang="en-US" sz="2800" dirty="0"/>
              <a:t>File proj1d_geometry.vtk available on web (1.4MB)</a:t>
            </a:r>
          </a:p>
          <a:p>
            <a:r>
              <a:rPr lang="en-US" sz="2800" dirty="0"/>
              <a:t>File “reader1d.cxx” has code to read triangles from file.</a:t>
            </a:r>
          </a:p>
          <a:p>
            <a:r>
              <a:rPr lang="en-US" sz="2800" dirty="0"/>
              <a:t>No </a:t>
            </a:r>
            <a:r>
              <a:rPr lang="en-US" sz="2800" dirty="0" err="1"/>
              <a:t>Cmake</a:t>
            </a:r>
            <a:r>
              <a:rPr lang="en-US" sz="2800" dirty="0"/>
              <a:t>, project1d.cxx</a:t>
            </a:r>
          </a:p>
        </p:txBody>
      </p:sp>
      <p:pic>
        <p:nvPicPr>
          <p:cNvPr id="8" name="Picture 7" descr="all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28" y="2041407"/>
            <a:ext cx="4054593" cy="40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1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is now floating-point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will be interpolating colors, so please use floating point (0 </a:t>
            </a:r>
            <a:r>
              <a:rPr lang="en-US" dirty="0">
                <a:sym typeface="Wingdings"/>
              </a:rPr>
              <a:t> 1)</a:t>
            </a:r>
          </a:p>
          <a:p>
            <a:r>
              <a:rPr lang="en-US" dirty="0">
                <a:sym typeface="Wingdings"/>
              </a:rPr>
              <a:t>Keep colors in floating point until you assign them to a pixel</a:t>
            </a:r>
          </a:p>
          <a:p>
            <a:r>
              <a:rPr lang="en-US" dirty="0">
                <a:sym typeface="Wingdings"/>
              </a:rPr>
              <a:t>Fractional colors?  use ceil_441…</a:t>
            </a:r>
          </a:p>
          <a:p>
            <a:pPr lvl="1"/>
            <a:r>
              <a:rPr lang="en-US" dirty="0"/>
              <a:t>ceil_441(value*255)</a:t>
            </a:r>
          </a:p>
        </p:txBody>
      </p:sp>
    </p:spTree>
    <p:extLst>
      <p:ext uri="{BB962C8B-B14F-4D97-AF65-F5344CB8AC3E}">
        <p14:creationId xmlns:p14="http://schemas.microsoft.com/office/powerpoint/2010/main" val="538781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Triangle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public:</a:t>
            </a:r>
          </a:p>
          <a:p>
            <a:pPr marL="0" indent="0">
              <a:buNone/>
            </a:pPr>
            <a:r>
              <a:rPr lang="en-US" dirty="0"/>
              <a:t>      double X[3], Y[3], </a:t>
            </a:r>
            <a:r>
              <a:rPr lang="en-US" dirty="0">
                <a:solidFill>
                  <a:srgbClr val="FF0000"/>
                </a:solidFill>
              </a:rPr>
              <a:t>Z[3]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double</a:t>
            </a:r>
            <a:r>
              <a:rPr lang="en-US" dirty="0"/>
              <a:t> colors[3]</a:t>
            </a:r>
            <a:r>
              <a:rPr lang="en-US" dirty="0">
                <a:solidFill>
                  <a:srgbClr val="FF0000"/>
                </a:solidFill>
              </a:rPr>
              <a:t>[3]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/>
              <a:t>reader1d.cxx will not compile until you make these changes</a:t>
            </a:r>
          </a:p>
        </p:txBody>
      </p:sp>
    </p:spTree>
    <p:extLst>
      <p:ext uri="{BB962C8B-B14F-4D97-AF65-F5344CB8AC3E}">
        <p14:creationId xmlns:p14="http://schemas.microsoft.com/office/powerpoint/2010/main" val="150857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Project #1B: implement the scanline algorithm for “going down” triangles</a:t>
            </a:r>
          </a:p>
          <a:p>
            <a:r>
              <a:rPr lang="en-US" dirty="0"/>
              <a:t>Project #1C: arbitrary triangles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361435" y="3243406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604604" y="3325645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400054" y="3243406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354366" y="4760046"/>
            <a:ext cx="1662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8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Function: </a:t>
            </a:r>
            <a:r>
              <a:rPr lang="en-US" dirty="0" err="1"/>
              <a:t>RasterizeGoingDownTriangle</a:t>
            </a:r>
            <a:endParaRPr lang="en-US" dirty="0"/>
          </a:p>
          <a:p>
            <a:pPr lvl="1"/>
            <a:r>
              <a:rPr lang="en-US" dirty="0"/>
              <a:t>(You have this from 1B)</a:t>
            </a:r>
          </a:p>
          <a:p>
            <a:r>
              <a:rPr lang="en-US" dirty="0"/>
              <a:t>Function: </a:t>
            </a:r>
            <a:r>
              <a:rPr lang="en-US" dirty="0" err="1"/>
              <a:t>RasterizeGoingUpTriangle</a:t>
            </a:r>
            <a:endParaRPr lang="en-US" dirty="0"/>
          </a:p>
          <a:p>
            <a:pPr lvl="1"/>
            <a:r>
              <a:rPr lang="en-US" dirty="0"/>
              <a:t>(You can write this by modifying </a:t>
            </a:r>
            <a:r>
              <a:rPr lang="en-US" dirty="0" err="1"/>
              <a:t>RasterizeGoingDownTriangle</a:t>
            </a:r>
            <a:r>
              <a:rPr lang="en-US" dirty="0"/>
              <a:t>)</a:t>
            </a:r>
          </a:p>
          <a:p>
            <a:r>
              <a:rPr lang="en-US" dirty="0"/>
              <a:t>Function: </a:t>
            </a:r>
            <a:r>
              <a:rPr lang="en-US" dirty="0" err="1"/>
              <a:t>RasterizeArbitraryTriangle</a:t>
            </a:r>
            <a:endParaRPr lang="en-US" dirty="0"/>
          </a:p>
          <a:p>
            <a:pPr lvl="1"/>
            <a:r>
              <a:rPr lang="en-US" dirty="0"/>
              <a:t>Split into two triangles</a:t>
            </a:r>
          </a:p>
          <a:p>
            <a:pPr lvl="1"/>
            <a:r>
              <a:rPr lang="en-US" dirty="0"/>
              <a:t>Call </a:t>
            </a:r>
            <a:r>
              <a:rPr lang="en-US" dirty="0" err="1"/>
              <a:t>RasterizeGoingUpTriangle</a:t>
            </a:r>
            <a:r>
              <a:rPr lang="en-US" dirty="0"/>
              <a:t> and </a:t>
            </a:r>
            <a:r>
              <a:rPr lang="en-US" dirty="0" err="1"/>
              <a:t>RasterizeGoingDownTriangle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#1C (6%), Due (Jan 23rd)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50015" cy="44958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Goal: apply the </a:t>
            </a:r>
            <a:r>
              <a:rPr lang="en-US" sz="2800" dirty="0" err="1"/>
              <a:t>scanline</a:t>
            </a:r>
            <a:r>
              <a:rPr lang="en-US" sz="2800" dirty="0"/>
              <a:t> algorithm to arbitrary triangles and output an image.</a:t>
            </a:r>
          </a:p>
          <a:p>
            <a:r>
              <a:rPr lang="en-US" sz="2800" dirty="0"/>
              <a:t>Extend your project1B code</a:t>
            </a:r>
          </a:p>
          <a:p>
            <a:r>
              <a:rPr lang="en-US" sz="2800" dirty="0"/>
              <a:t>File proj1c_geometry.vtk available on web (80MB)</a:t>
            </a:r>
          </a:p>
          <a:p>
            <a:r>
              <a:rPr lang="en-US" sz="2800" dirty="0"/>
              <a:t>File “</a:t>
            </a:r>
            <a:r>
              <a:rPr lang="en-US" sz="2800" dirty="0" err="1"/>
              <a:t>reader.cxx</a:t>
            </a:r>
            <a:r>
              <a:rPr lang="en-US" sz="2800" dirty="0"/>
              <a:t>” has code to read triangles from file.</a:t>
            </a:r>
          </a:p>
          <a:p>
            <a:r>
              <a:rPr lang="en-US" sz="2800" dirty="0"/>
              <a:t>No </a:t>
            </a:r>
            <a:r>
              <a:rPr lang="en-US" sz="2800" dirty="0" err="1"/>
              <a:t>Cmake</a:t>
            </a:r>
            <a:r>
              <a:rPr lang="en-US" sz="2800" dirty="0"/>
              <a:t>, project1c.cxx</a:t>
            </a:r>
          </a:p>
        </p:txBody>
      </p:sp>
      <p:pic>
        <p:nvPicPr>
          <p:cNvPr id="6" name="Picture 5" descr="GoDu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93" y="2580104"/>
            <a:ext cx="4245807" cy="31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6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7149</TotalTime>
  <Words>3298</Words>
  <Application>Microsoft Office PowerPoint</Application>
  <PresentationFormat>On-screen Show (4:3)</PresentationFormat>
  <Paragraphs>715</Paragraphs>
  <Slides>69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ＭＳ Ｐゴシック</vt:lpstr>
      <vt:lpstr>宋体</vt:lpstr>
      <vt:lpstr>Arial</vt:lpstr>
      <vt:lpstr>Calibri</vt:lpstr>
      <vt:lpstr>Mangal</vt:lpstr>
      <vt:lpstr>Tw Cen MT</vt:lpstr>
      <vt:lpstr>Wingdings</vt:lpstr>
      <vt:lpstr>Office Theme</vt:lpstr>
      <vt:lpstr>PowerPoint Presentation</vt:lpstr>
      <vt:lpstr>Taylor…</vt:lpstr>
      <vt:lpstr>No Class Tuesday, 1/29</vt:lpstr>
      <vt:lpstr>Office Hours: Weeks 3-10</vt:lpstr>
      <vt:lpstr>Timeline</vt:lpstr>
      <vt:lpstr>Arbitrary Triangles</vt:lpstr>
      <vt:lpstr>Arbitrary Triangles</vt:lpstr>
      <vt:lpstr>Arbitrary Triangles</vt:lpstr>
      <vt:lpstr>Project #1C (6%), Due (Jan 23rd)</vt:lpstr>
      <vt:lpstr>PowerPoint Presentation</vt:lpstr>
      <vt:lpstr>How did I get my output?</vt:lpstr>
      <vt:lpstr>What is a field?</vt:lpstr>
      <vt:lpstr>How much data is needed to make this picture?</vt:lpstr>
      <vt:lpstr>Linear Interpolation for Scalar Field F</vt:lpstr>
      <vt:lpstr>Linear Interpolation (LERP) for Scalar Field F</vt:lpstr>
      <vt:lpstr>Quiz Time #4</vt:lpstr>
      <vt:lpstr>Consider a single scalar field defined on a triangle.</vt:lpstr>
      <vt:lpstr>Consider a single scalar field defined on a triangle.</vt:lpstr>
      <vt:lpstr>What is F(V4)?</vt:lpstr>
      <vt:lpstr>What is F(V4)?</vt:lpstr>
      <vt:lpstr>PowerPoint Presentation</vt:lpstr>
      <vt:lpstr>(Here’s the slides I screwed up on last week)</vt:lpstr>
      <vt:lpstr>What is the X-location of V5?</vt:lpstr>
      <vt:lpstr>What is the F-value of V5?</vt:lpstr>
      <vt:lpstr>Why did I screw up?</vt:lpstr>
      <vt:lpstr>PowerPoint Presentation</vt:lpstr>
      <vt:lpstr>PowerPoint Presentation</vt:lpstr>
      <vt:lpstr>PowerPoint Presentation</vt:lpstr>
      <vt:lpstr>PowerPoint Presentation</vt:lpstr>
      <vt:lpstr>What is the X-location of V6?</vt:lpstr>
      <vt:lpstr>What is the F-value of V6?</vt:lpstr>
      <vt:lpstr>What is the F-value of V5?</vt:lpstr>
      <vt:lpstr>What is the F-value of V5?</vt:lpstr>
      <vt:lpstr>Visualization of F</vt:lpstr>
      <vt:lpstr>Now We Understand Interpolation Let’s Use It For Two New Ideas: Color Interpolation  &amp; Z-buffer Interpolation</vt:lpstr>
      <vt:lpstr>Colors</vt:lpstr>
      <vt:lpstr>What about triangles that have more than one color?</vt:lpstr>
      <vt:lpstr>The color is in three channels, hence three scalar fields defined on the triangle.</vt:lpstr>
      <vt:lpstr>Scanline algorithm</vt:lpstr>
      <vt:lpstr>Scanline algorithm w/ Color</vt:lpstr>
      <vt:lpstr>Simple Example</vt:lpstr>
      <vt:lpstr>Scanline algorithm w/ Color</vt:lpstr>
      <vt:lpstr>Important</vt:lpstr>
      <vt:lpstr>How To Resolve When Triangles Overlap: The Z-Buffer</vt:lpstr>
      <vt:lpstr>Imagine you have a cube where each face has its own color….</vt:lpstr>
      <vt:lpstr>Imagine you have a cube where each face has its own color….</vt:lpstr>
      <vt:lpstr>Consider a scene  from the right side</vt:lpstr>
      <vt:lpstr>Consider the scene  from the top side</vt:lpstr>
      <vt:lpstr>What do we render?</vt:lpstr>
      <vt:lpstr>What do we render?</vt:lpstr>
      <vt:lpstr>New field associated with each triangle: depth</vt:lpstr>
      <vt:lpstr>What do we render?</vt:lpstr>
      <vt:lpstr>Using depth when rendering</vt:lpstr>
      <vt:lpstr>Consider 4 triangles with constant Z values</vt:lpstr>
      <vt:lpstr>Consider 4 triangles with constant Z values</vt:lpstr>
      <vt:lpstr>Idea #1</vt:lpstr>
      <vt:lpstr>Idea #2</vt:lpstr>
      <vt:lpstr>But there is a problem…</vt:lpstr>
      <vt:lpstr>The Z-Buffer Algorithm</vt:lpstr>
      <vt:lpstr>The Z-Buffer Algorithm:  Data Structure</vt:lpstr>
      <vt:lpstr>The Z-Buffer Algorithm: Initialization</vt:lpstr>
      <vt:lpstr>Scanline algorithm</vt:lpstr>
      <vt:lpstr>Scanline algorithm w/ Z-Buffer</vt:lpstr>
      <vt:lpstr>The Z-Buffer Algorithm: Example</vt:lpstr>
      <vt:lpstr>The Z-Buffer Algorithm: Example</vt:lpstr>
      <vt:lpstr>Interpolation and Triangles</vt:lpstr>
      <vt:lpstr>Project #1D (5%),  Due Thurs Jan 31st</vt:lpstr>
      <vt:lpstr>Color is now floating-point</vt:lpstr>
      <vt:lpstr>Changes to data structures</vt:lpstr>
    </vt:vector>
  </TitlesOfParts>
  <Manager/>
  <Company>University of Oregon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EchoLS H</cp:lastModifiedBy>
  <cp:revision>107</cp:revision>
  <dcterms:created xsi:type="dcterms:W3CDTF">2013-10-02T16:37:11Z</dcterms:created>
  <dcterms:modified xsi:type="dcterms:W3CDTF">2019-01-22T18:26:20Z</dcterms:modified>
  <cp:category/>
</cp:coreProperties>
</file>